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25"/>
  </p:notesMasterIdLst>
  <p:sldIdLst>
    <p:sldId id="256" r:id="rId2"/>
    <p:sldId id="278" r:id="rId3"/>
    <p:sldId id="260" r:id="rId4"/>
    <p:sldId id="258" r:id="rId5"/>
    <p:sldId id="259" r:id="rId6"/>
    <p:sldId id="261" r:id="rId7"/>
    <p:sldId id="262" r:id="rId8"/>
    <p:sldId id="263" r:id="rId9"/>
    <p:sldId id="264" r:id="rId10"/>
    <p:sldId id="265" r:id="rId11"/>
    <p:sldId id="267" r:id="rId12"/>
    <p:sldId id="271" r:id="rId13"/>
    <p:sldId id="268" r:id="rId14"/>
    <p:sldId id="269" r:id="rId15"/>
    <p:sldId id="270" r:id="rId16"/>
    <p:sldId id="272" r:id="rId17"/>
    <p:sldId id="273" r:id="rId18"/>
    <p:sldId id="274" r:id="rId19"/>
    <p:sldId id="275" r:id="rId20"/>
    <p:sldId id="276" r:id="rId21"/>
    <p:sldId id="277" r:id="rId22"/>
    <p:sldId id="279" r:id="rId23"/>
    <p:sldId id="28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account" initials="Ma" lastIdx="1" clrIdx="0">
    <p:extLst>
      <p:ext uri="{19B8F6BF-5375-455C-9EA6-DF929625EA0E}">
        <p15:presenceInfo xmlns:p15="http://schemas.microsoft.com/office/powerpoint/2012/main" userId="217c591be743f8c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p:scale>
          <a:sx n="75" d="100"/>
          <a:sy n="75" d="100"/>
        </p:scale>
        <p:origin x="974"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4-16T22:02:53.355" idx="1">
    <p:pos x="10" y="10"/>
    <p:text/>
    <p:extLst>
      <p:ext uri="{C676402C-5697-4E1C-873F-D02D1690AC5C}">
        <p15:threadingInfo xmlns:p15="http://schemas.microsoft.com/office/powerpoint/2012/main" timeZoneBias="-33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73ADB6-ADC1-424F-AA80-01AD0FA1B0F1}" type="datetimeFigureOut">
              <a:rPr lang="en-IN" smtClean="0"/>
              <a:t>16-04-2023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64A2E2-1692-4189-A75A-1B60BDECD1C0}" type="slidenum">
              <a:rPr lang="en-IN" smtClean="0"/>
              <a:t>‹#›</a:t>
            </a:fld>
            <a:endParaRPr lang="en-IN"/>
          </a:p>
        </p:txBody>
      </p:sp>
    </p:spTree>
    <p:extLst>
      <p:ext uri="{BB962C8B-B14F-4D97-AF65-F5344CB8AC3E}">
        <p14:creationId xmlns:p14="http://schemas.microsoft.com/office/powerpoint/2010/main" val="16578736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CC64A2E2-1692-4189-A75A-1B60BDECD1C0}" type="slidenum">
              <a:rPr lang="en-IN" smtClean="0"/>
              <a:t>14</a:t>
            </a:fld>
            <a:endParaRPr lang="en-IN"/>
          </a:p>
        </p:txBody>
      </p:sp>
    </p:spTree>
    <p:extLst>
      <p:ext uri="{BB962C8B-B14F-4D97-AF65-F5344CB8AC3E}">
        <p14:creationId xmlns:p14="http://schemas.microsoft.com/office/powerpoint/2010/main" val="3253599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25E786DB-3EE6-41CF-AE56-E109D1892BA2}" type="datetimeFigureOut">
              <a:rPr lang="en-IN" smtClean="0"/>
              <a:t>16-04-2023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2F8957-6774-4286-A5F8-F00D8AE548B2}" type="slidenum">
              <a:rPr lang="en-IN" smtClean="0"/>
              <a:t>‹#›</a:t>
            </a:fld>
            <a:endParaRPr lang="en-IN"/>
          </a:p>
        </p:txBody>
      </p:sp>
    </p:spTree>
    <p:extLst>
      <p:ext uri="{BB962C8B-B14F-4D97-AF65-F5344CB8AC3E}">
        <p14:creationId xmlns:p14="http://schemas.microsoft.com/office/powerpoint/2010/main" val="3709318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5E786DB-3EE6-41CF-AE56-E109D1892BA2}" type="datetimeFigureOut">
              <a:rPr lang="en-IN" smtClean="0"/>
              <a:t>16-04-2023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2F8957-6774-4286-A5F8-F00D8AE548B2}" type="slidenum">
              <a:rPr lang="en-IN" smtClean="0"/>
              <a:t>‹#›</a:t>
            </a:fld>
            <a:endParaRPr lang="en-IN"/>
          </a:p>
        </p:txBody>
      </p:sp>
    </p:spTree>
    <p:extLst>
      <p:ext uri="{BB962C8B-B14F-4D97-AF65-F5344CB8AC3E}">
        <p14:creationId xmlns:p14="http://schemas.microsoft.com/office/powerpoint/2010/main" val="5094602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5E786DB-3EE6-41CF-AE56-E109D1892BA2}" type="datetimeFigureOut">
              <a:rPr lang="en-IN" smtClean="0"/>
              <a:t>16-04-2023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2F8957-6774-4286-A5F8-F00D8AE548B2}" type="slidenum">
              <a:rPr lang="en-IN" smtClean="0"/>
              <a:t>‹#›</a:t>
            </a:fld>
            <a:endParaRPr lang="en-IN"/>
          </a:p>
        </p:txBody>
      </p:sp>
    </p:spTree>
    <p:extLst>
      <p:ext uri="{BB962C8B-B14F-4D97-AF65-F5344CB8AC3E}">
        <p14:creationId xmlns:p14="http://schemas.microsoft.com/office/powerpoint/2010/main" val="290979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5E786DB-3EE6-41CF-AE56-E109D1892BA2}" type="datetimeFigureOut">
              <a:rPr lang="en-IN" smtClean="0"/>
              <a:t>16-04-2023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2F8957-6774-4286-A5F8-F00D8AE548B2}" type="slidenum">
              <a:rPr lang="en-IN" smtClean="0"/>
              <a:t>‹#›</a:t>
            </a:fld>
            <a:endParaRPr lang="en-IN"/>
          </a:p>
        </p:txBody>
      </p:sp>
    </p:spTree>
    <p:extLst>
      <p:ext uri="{BB962C8B-B14F-4D97-AF65-F5344CB8AC3E}">
        <p14:creationId xmlns:p14="http://schemas.microsoft.com/office/powerpoint/2010/main" val="1713737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5E786DB-3EE6-41CF-AE56-E109D1892BA2}" type="datetimeFigureOut">
              <a:rPr lang="en-IN" smtClean="0"/>
              <a:t>16-04-2023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2F8957-6774-4286-A5F8-F00D8AE548B2}" type="slidenum">
              <a:rPr lang="en-IN" smtClean="0"/>
              <a:t>‹#›</a:t>
            </a:fld>
            <a:endParaRPr lang="en-IN"/>
          </a:p>
        </p:txBody>
      </p:sp>
    </p:spTree>
    <p:extLst>
      <p:ext uri="{BB962C8B-B14F-4D97-AF65-F5344CB8AC3E}">
        <p14:creationId xmlns:p14="http://schemas.microsoft.com/office/powerpoint/2010/main" val="2322771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25E786DB-3EE6-41CF-AE56-E109D1892BA2}" type="datetimeFigureOut">
              <a:rPr lang="en-IN" smtClean="0"/>
              <a:t>16-04-2023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62F8957-6774-4286-A5F8-F00D8AE548B2}" type="slidenum">
              <a:rPr lang="en-IN" smtClean="0"/>
              <a:t>‹#›</a:t>
            </a:fld>
            <a:endParaRPr lang="en-IN"/>
          </a:p>
        </p:txBody>
      </p:sp>
    </p:spTree>
    <p:extLst>
      <p:ext uri="{BB962C8B-B14F-4D97-AF65-F5344CB8AC3E}">
        <p14:creationId xmlns:p14="http://schemas.microsoft.com/office/powerpoint/2010/main" val="3744217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25E786DB-3EE6-41CF-AE56-E109D1892BA2}" type="datetimeFigureOut">
              <a:rPr lang="en-IN" smtClean="0"/>
              <a:t>16-04-2023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62F8957-6774-4286-A5F8-F00D8AE548B2}" type="slidenum">
              <a:rPr lang="en-IN" smtClean="0"/>
              <a:t>‹#›</a:t>
            </a:fld>
            <a:endParaRPr lang="en-IN"/>
          </a:p>
        </p:txBody>
      </p:sp>
    </p:spTree>
    <p:extLst>
      <p:ext uri="{BB962C8B-B14F-4D97-AF65-F5344CB8AC3E}">
        <p14:creationId xmlns:p14="http://schemas.microsoft.com/office/powerpoint/2010/main" val="2086685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25E786DB-3EE6-41CF-AE56-E109D1892BA2}" type="datetimeFigureOut">
              <a:rPr lang="en-IN" smtClean="0"/>
              <a:t>16-04-2023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62F8957-6774-4286-A5F8-F00D8AE548B2}" type="slidenum">
              <a:rPr lang="en-IN" smtClean="0"/>
              <a:t>‹#›</a:t>
            </a:fld>
            <a:endParaRPr lang="en-IN"/>
          </a:p>
        </p:txBody>
      </p:sp>
    </p:spTree>
    <p:extLst>
      <p:ext uri="{BB962C8B-B14F-4D97-AF65-F5344CB8AC3E}">
        <p14:creationId xmlns:p14="http://schemas.microsoft.com/office/powerpoint/2010/main" val="1033760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E786DB-3EE6-41CF-AE56-E109D1892BA2}" type="datetimeFigureOut">
              <a:rPr lang="en-IN" smtClean="0"/>
              <a:t>16-04-2023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62F8957-6774-4286-A5F8-F00D8AE548B2}" type="slidenum">
              <a:rPr lang="en-IN" smtClean="0"/>
              <a:t>‹#›</a:t>
            </a:fld>
            <a:endParaRPr lang="en-IN"/>
          </a:p>
        </p:txBody>
      </p:sp>
    </p:spTree>
    <p:extLst>
      <p:ext uri="{BB962C8B-B14F-4D97-AF65-F5344CB8AC3E}">
        <p14:creationId xmlns:p14="http://schemas.microsoft.com/office/powerpoint/2010/main" val="4287978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5E786DB-3EE6-41CF-AE56-E109D1892BA2}" type="datetimeFigureOut">
              <a:rPr lang="en-IN" smtClean="0"/>
              <a:t>16-04-2023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62F8957-6774-4286-A5F8-F00D8AE548B2}" type="slidenum">
              <a:rPr lang="en-IN" smtClean="0"/>
              <a:t>‹#›</a:t>
            </a:fld>
            <a:endParaRPr lang="en-IN"/>
          </a:p>
        </p:txBody>
      </p:sp>
    </p:spTree>
    <p:extLst>
      <p:ext uri="{BB962C8B-B14F-4D97-AF65-F5344CB8AC3E}">
        <p14:creationId xmlns:p14="http://schemas.microsoft.com/office/powerpoint/2010/main" val="29051248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5E786DB-3EE6-41CF-AE56-E109D1892BA2}" type="datetimeFigureOut">
              <a:rPr lang="en-IN" smtClean="0"/>
              <a:t>16-04-2023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62F8957-6774-4286-A5F8-F00D8AE548B2}" type="slidenum">
              <a:rPr lang="en-IN" smtClean="0"/>
              <a:t>‹#›</a:t>
            </a:fld>
            <a:endParaRPr lang="en-IN"/>
          </a:p>
        </p:txBody>
      </p:sp>
    </p:spTree>
    <p:extLst>
      <p:ext uri="{BB962C8B-B14F-4D97-AF65-F5344CB8AC3E}">
        <p14:creationId xmlns:p14="http://schemas.microsoft.com/office/powerpoint/2010/main" val="855096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E786DB-3EE6-41CF-AE56-E109D1892BA2}" type="datetimeFigureOut">
              <a:rPr lang="en-IN" smtClean="0"/>
              <a:t>16-04-2023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2F8957-6774-4286-A5F8-F00D8AE548B2}" type="slidenum">
              <a:rPr lang="en-IN" smtClean="0"/>
              <a:t>‹#›</a:t>
            </a:fld>
            <a:endParaRPr lang="en-IN"/>
          </a:p>
        </p:txBody>
      </p:sp>
    </p:spTree>
    <p:extLst>
      <p:ext uri="{BB962C8B-B14F-4D97-AF65-F5344CB8AC3E}">
        <p14:creationId xmlns:p14="http://schemas.microsoft.com/office/powerpoint/2010/main" val="1458031698"/>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66698" y="1504405"/>
            <a:ext cx="9567953" cy="2262781"/>
          </a:xfrm>
        </p:spPr>
        <p:txBody>
          <a:bodyPr>
            <a:normAutofit/>
          </a:bodyPr>
          <a:lstStyle/>
          <a:p>
            <a:r>
              <a:rPr lang="en-IN" sz="4800" dirty="0" smtClean="0">
                <a:solidFill>
                  <a:srgbClr val="002060"/>
                </a:solidFill>
                <a:latin typeface="Algerian" panose="04020705040A02060702" pitchFamily="82" charset="0"/>
              </a:rPr>
              <a:t>MRA project Presentation</a:t>
            </a:r>
            <a:endParaRPr lang="en-IN" sz="4800" dirty="0">
              <a:solidFill>
                <a:srgbClr val="002060"/>
              </a:solidFill>
              <a:latin typeface="Algerian" panose="04020705040A02060702" pitchFamily="82" charset="0"/>
            </a:endParaRPr>
          </a:p>
        </p:txBody>
      </p:sp>
    </p:spTree>
    <p:extLst>
      <p:ext uri="{BB962C8B-B14F-4D97-AF65-F5344CB8AC3E}">
        <p14:creationId xmlns:p14="http://schemas.microsoft.com/office/powerpoint/2010/main" val="6595816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6502400" cy="473456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4321" y="77720"/>
            <a:ext cx="5323840" cy="4473960"/>
          </a:xfrm>
          <a:prstGeom prst="rect">
            <a:avLst/>
          </a:prstGeom>
        </p:spPr>
      </p:pic>
      <p:sp>
        <p:nvSpPr>
          <p:cNvPr id="8" name="TextBox 7"/>
          <p:cNvSpPr txBox="1"/>
          <p:nvPr/>
        </p:nvSpPr>
        <p:spPr>
          <a:xfrm>
            <a:off x="213360" y="4978400"/>
            <a:ext cx="11907520" cy="646331"/>
          </a:xfrm>
          <a:prstGeom prst="rect">
            <a:avLst/>
          </a:prstGeom>
          <a:noFill/>
        </p:spPr>
        <p:txBody>
          <a:bodyPr wrap="square" rtlCol="0">
            <a:spAutoFit/>
          </a:bodyPr>
          <a:lstStyle/>
          <a:p>
            <a:pPr marL="285750" indent="-285750">
              <a:buFont typeface="Arial" panose="020B0604020202020204" pitchFamily="34" charset="0"/>
              <a:buChar char="•"/>
            </a:pPr>
            <a:r>
              <a:rPr lang="en-IN" dirty="0" smtClean="0"/>
              <a:t>We can see that there is large vehicle deal size followed by medium with the amount of sales.</a:t>
            </a:r>
          </a:p>
          <a:p>
            <a:pPr marL="285750" indent="-285750">
              <a:buFont typeface="Arial" panose="020B0604020202020204" pitchFamily="34" charset="0"/>
              <a:buChar char="•"/>
            </a:pPr>
            <a:r>
              <a:rPr lang="en-IN" dirty="0" smtClean="0"/>
              <a:t>We can </a:t>
            </a:r>
            <a:r>
              <a:rPr lang="en-IN" dirty="0" err="1" smtClean="0"/>
              <a:t>aslo</a:t>
            </a:r>
            <a:r>
              <a:rPr lang="en-IN" dirty="0" smtClean="0"/>
              <a:t> there is increasing trend in MSRP with the amount of sales.</a:t>
            </a:r>
            <a:endParaRPr lang="en-IN" dirty="0"/>
          </a:p>
        </p:txBody>
      </p:sp>
    </p:spTree>
    <p:extLst>
      <p:ext uri="{BB962C8B-B14F-4D97-AF65-F5344CB8AC3E}">
        <p14:creationId xmlns:p14="http://schemas.microsoft.com/office/powerpoint/2010/main" val="12008500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5094" y="0"/>
            <a:ext cx="6205226" cy="4724314"/>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4342" y="108200"/>
            <a:ext cx="5343657" cy="4402840"/>
          </a:xfrm>
          <a:prstGeom prst="rect">
            <a:avLst/>
          </a:prstGeom>
        </p:spPr>
      </p:pic>
      <p:sp>
        <p:nvSpPr>
          <p:cNvPr id="7" name="TextBox 6"/>
          <p:cNvSpPr txBox="1"/>
          <p:nvPr/>
        </p:nvSpPr>
        <p:spPr>
          <a:xfrm>
            <a:off x="165094" y="5039360"/>
            <a:ext cx="11844026" cy="646331"/>
          </a:xfrm>
          <a:prstGeom prst="rect">
            <a:avLst/>
          </a:prstGeom>
          <a:noFill/>
        </p:spPr>
        <p:txBody>
          <a:bodyPr wrap="square" rtlCol="0">
            <a:spAutoFit/>
          </a:bodyPr>
          <a:lstStyle/>
          <a:p>
            <a:pPr marL="285750" indent="-285750">
              <a:buFont typeface="Arial" panose="020B0604020202020204" pitchFamily="34" charset="0"/>
              <a:buChar char="•"/>
            </a:pPr>
            <a:r>
              <a:rPr lang="en-IN" dirty="0" smtClean="0"/>
              <a:t>As we can see that most of the quantity ordered is between 20-45 with the amount of sales we compare.</a:t>
            </a:r>
          </a:p>
          <a:p>
            <a:pPr marL="285750" indent="-285750">
              <a:buFont typeface="Arial" panose="020B0604020202020204" pitchFamily="34" charset="0"/>
              <a:buChar char="•"/>
            </a:pPr>
            <a:r>
              <a:rPr lang="en-IN" dirty="0" smtClean="0"/>
              <a:t>Also when we see the distribution of the days from last order most of the order is ordered between 1000-3000 days.</a:t>
            </a:r>
            <a:endParaRPr lang="en-IN" dirty="0"/>
          </a:p>
        </p:txBody>
      </p:sp>
    </p:spTree>
    <p:extLst>
      <p:ext uri="{BB962C8B-B14F-4D97-AF65-F5344CB8AC3E}">
        <p14:creationId xmlns:p14="http://schemas.microsoft.com/office/powerpoint/2010/main" val="1168414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1190" y="915920"/>
            <a:ext cx="5762249" cy="414224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9026" y="915920"/>
            <a:ext cx="5519933" cy="4142240"/>
          </a:xfrm>
          <a:prstGeom prst="rect">
            <a:avLst/>
          </a:prstGeom>
        </p:spPr>
      </p:pic>
      <p:sp>
        <p:nvSpPr>
          <p:cNvPr id="6" name="TextBox 5"/>
          <p:cNvSpPr txBox="1"/>
          <p:nvPr/>
        </p:nvSpPr>
        <p:spPr>
          <a:xfrm>
            <a:off x="375920" y="304800"/>
            <a:ext cx="9865360" cy="369332"/>
          </a:xfrm>
          <a:prstGeom prst="rect">
            <a:avLst/>
          </a:prstGeom>
          <a:noFill/>
        </p:spPr>
        <p:txBody>
          <a:bodyPr wrap="square" rtlCol="0">
            <a:spAutoFit/>
          </a:bodyPr>
          <a:lstStyle/>
          <a:p>
            <a:pPr algn="ctr"/>
            <a:r>
              <a:rPr lang="en-IN" b="1" dirty="0" smtClean="0"/>
              <a:t>Sales trend across monthly and early</a:t>
            </a:r>
            <a:endParaRPr lang="en-IN" b="1" dirty="0"/>
          </a:p>
        </p:txBody>
      </p:sp>
      <p:sp>
        <p:nvSpPr>
          <p:cNvPr id="9" name="TextBox 8"/>
          <p:cNvSpPr txBox="1"/>
          <p:nvPr/>
        </p:nvSpPr>
        <p:spPr>
          <a:xfrm>
            <a:off x="91440" y="5374640"/>
            <a:ext cx="11998960" cy="1200329"/>
          </a:xfrm>
          <a:prstGeom prst="rect">
            <a:avLst/>
          </a:prstGeom>
          <a:noFill/>
        </p:spPr>
        <p:txBody>
          <a:bodyPr wrap="square" rtlCol="0">
            <a:spAutoFit/>
          </a:bodyPr>
          <a:lstStyle/>
          <a:p>
            <a:pPr marL="285750" indent="-285750">
              <a:buFont typeface="Arial" panose="020B0604020202020204" pitchFamily="34" charset="0"/>
              <a:buChar char="•"/>
            </a:pPr>
            <a:r>
              <a:rPr lang="en-IN" dirty="0" smtClean="0"/>
              <a:t>We can see that For monthly sales there is maximum number of sales is of 11</a:t>
            </a:r>
            <a:r>
              <a:rPr lang="en-IN" baseline="30000" dirty="0" smtClean="0"/>
              <a:t>th</a:t>
            </a:r>
            <a:r>
              <a:rPr lang="en-IN" dirty="0" smtClean="0"/>
              <a:t> month for 2018 and 2019 year, and for 2020 year last sale month is of 5</a:t>
            </a:r>
            <a:r>
              <a:rPr lang="en-IN" baseline="30000" dirty="0" smtClean="0"/>
              <a:t>th</a:t>
            </a:r>
            <a:r>
              <a:rPr lang="en-IN" dirty="0" smtClean="0"/>
              <a:t> month.</a:t>
            </a:r>
          </a:p>
          <a:p>
            <a:pPr marL="285750" indent="-285750">
              <a:buFont typeface="Arial" panose="020B0604020202020204" pitchFamily="34" charset="0"/>
              <a:buChar char="•"/>
            </a:pPr>
            <a:r>
              <a:rPr lang="en-IN" dirty="0" smtClean="0"/>
              <a:t>Also as compared to 3 years highest number of sales happened in the year 2019 followed by 2018 and the least number of sales happened in 2020.</a:t>
            </a:r>
            <a:endParaRPr lang="en-IN" dirty="0"/>
          </a:p>
        </p:txBody>
      </p:sp>
    </p:spTree>
    <p:extLst>
      <p:ext uri="{BB962C8B-B14F-4D97-AF65-F5344CB8AC3E}">
        <p14:creationId xmlns:p14="http://schemas.microsoft.com/office/powerpoint/2010/main" val="2248053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lstStyle/>
          <a:p>
            <a:pPr marL="0" indent="0">
              <a:buNone/>
            </a:pPr>
            <a:r>
              <a:rPr lang="en-IN" b="1" dirty="0" smtClean="0"/>
              <a:t>Multivariate Analysis </a:t>
            </a:r>
          </a:p>
          <a:p>
            <a:pPr marL="0" indent="0">
              <a:buNone/>
            </a:pPr>
            <a:endParaRPr lang="en-IN"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280" y="711200"/>
            <a:ext cx="11582400" cy="4886960"/>
          </a:xfrm>
          <a:prstGeom prst="rect">
            <a:avLst/>
          </a:prstGeom>
        </p:spPr>
      </p:pic>
      <p:sp>
        <p:nvSpPr>
          <p:cNvPr id="5" name="TextBox 4"/>
          <p:cNvSpPr txBox="1"/>
          <p:nvPr/>
        </p:nvSpPr>
        <p:spPr>
          <a:xfrm>
            <a:off x="0" y="5940028"/>
            <a:ext cx="12192000" cy="646331"/>
          </a:xfrm>
          <a:prstGeom prst="rect">
            <a:avLst/>
          </a:prstGeom>
          <a:noFill/>
        </p:spPr>
        <p:txBody>
          <a:bodyPr wrap="square" rtlCol="0">
            <a:spAutoFit/>
          </a:bodyPr>
          <a:lstStyle/>
          <a:p>
            <a:pPr marL="285750" indent="-285750">
              <a:buFont typeface="Arial" panose="020B0604020202020204" pitchFamily="34" charset="0"/>
              <a:buChar char="•"/>
            </a:pPr>
            <a:r>
              <a:rPr lang="en-IN" dirty="0" smtClean="0"/>
              <a:t>As we can see that quantity ordered and each price with sales shows positive correlation.</a:t>
            </a:r>
          </a:p>
          <a:p>
            <a:pPr marL="285750" indent="-285750">
              <a:buFont typeface="Arial" panose="020B0604020202020204" pitchFamily="34" charset="0"/>
              <a:buChar char="•"/>
            </a:pPr>
            <a:r>
              <a:rPr lang="en-IN" dirty="0" smtClean="0"/>
              <a:t>Also we can see that classic cars have </a:t>
            </a:r>
            <a:r>
              <a:rPr lang="en-IN" dirty="0" err="1" smtClean="0"/>
              <a:t>have</a:t>
            </a:r>
            <a:r>
              <a:rPr lang="en-IN" dirty="0" smtClean="0"/>
              <a:t> maximum sales compared to other cars</a:t>
            </a:r>
            <a:endParaRPr lang="en-IN" dirty="0"/>
          </a:p>
        </p:txBody>
      </p:sp>
    </p:spTree>
    <p:extLst>
      <p:ext uri="{BB962C8B-B14F-4D97-AF65-F5344CB8AC3E}">
        <p14:creationId xmlns:p14="http://schemas.microsoft.com/office/powerpoint/2010/main" val="2824813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60880" y="569462"/>
            <a:ext cx="7701794" cy="5312675"/>
          </a:xfrm>
        </p:spPr>
      </p:pic>
      <p:sp>
        <p:nvSpPr>
          <p:cNvPr id="5" name="TextBox 4"/>
          <p:cNvSpPr txBox="1"/>
          <p:nvPr/>
        </p:nvSpPr>
        <p:spPr>
          <a:xfrm>
            <a:off x="3799840" y="284480"/>
            <a:ext cx="5008880" cy="369332"/>
          </a:xfrm>
          <a:prstGeom prst="rect">
            <a:avLst/>
          </a:prstGeom>
          <a:noFill/>
        </p:spPr>
        <p:txBody>
          <a:bodyPr wrap="square" rtlCol="0">
            <a:spAutoFit/>
          </a:bodyPr>
          <a:lstStyle/>
          <a:p>
            <a:pPr algn="ctr"/>
            <a:r>
              <a:rPr lang="en-IN" b="1" dirty="0" smtClean="0"/>
              <a:t>Heat Map</a:t>
            </a:r>
            <a:endParaRPr lang="en-IN" b="1" dirty="0"/>
          </a:p>
        </p:txBody>
      </p:sp>
      <p:sp>
        <p:nvSpPr>
          <p:cNvPr id="6" name="TextBox 5"/>
          <p:cNvSpPr txBox="1"/>
          <p:nvPr/>
        </p:nvSpPr>
        <p:spPr>
          <a:xfrm>
            <a:off x="0" y="5882137"/>
            <a:ext cx="12192000" cy="646331"/>
          </a:xfrm>
          <a:prstGeom prst="rect">
            <a:avLst/>
          </a:prstGeom>
          <a:noFill/>
        </p:spPr>
        <p:txBody>
          <a:bodyPr wrap="square" rtlCol="0">
            <a:spAutoFit/>
          </a:bodyPr>
          <a:lstStyle/>
          <a:p>
            <a:pPr marL="285750" indent="-285750">
              <a:buFont typeface="Arial" panose="020B0604020202020204" pitchFamily="34" charset="0"/>
              <a:buChar char="•"/>
            </a:pPr>
            <a:r>
              <a:rPr lang="en-IN" dirty="0" smtClean="0"/>
              <a:t>From above heat map there is some good correlation of year and order number, sales and price each and MSRP and price each </a:t>
            </a:r>
            <a:endParaRPr lang="en-IN" dirty="0"/>
          </a:p>
        </p:txBody>
      </p:sp>
    </p:spTree>
    <p:extLst>
      <p:ext uri="{BB962C8B-B14F-4D97-AF65-F5344CB8AC3E}">
        <p14:creationId xmlns:p14="http://schemas.microsoft.com/office/powerpoint/2010/main" val="38504006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normAutofit/>
          </a:bodyPr>
          <a:lstStyle/>
          <a:p>
            <a:r>
              <a:rPr lang="en-US" sz="2400" b="1" dirty="0"/>
              <a:t>Customer Segmentation using RFM analysis (4 segments) -&gt; What is RFM? -&gt; What all parameters used and assumptions made? -&gt; Showcase the KNIME workflow image -&gt; What results are there in the output table head</a:t>
            </a:r>
            <a:r>
              <a:rPr lang="en-US" sz="2400" b="1" dirty="0" smtClean="0"/>
              <a:t>?</a:t>
            </a:r>
            <a:endParaRPr lang="en-US" sz="2400" b="1" dirty="0"/>
          </a:p>
          <a:p>
            <a:pPr marL="0" indent="0">
              <a:buNone/>
            </a:pPr>
            <a:r>
              <a:rPr lang="en-US" sz="2000" dirty="0"/>
              <a:t>RFM analysis is a customer segmentation technique that helps to identify groups of customers based on their purchasing behavior. RFM stands for </a:t>
            </a:r>
            <a:r>
              <a:rPr lang="en-US" sz="2000" dirty="0" err="1"/>
              <a:t>Recency</a:t>
            </a:r>
            <a:r>
              <a:rPr lang="en-US" sz="2000" dirty="0"/>
              <a:t>, Frequency, and Monetary Value.</a:t>
            </a:r>
          </a:p>
          <a:p>
            <a:pPr marL="457200" indent="-457200">
              <a:buFont typeface="+mj-lt"/>
              <a:buAutoNum type="arabicPeriod"/>
            </a:pPr>
            <a:r>
              <a:rPr lang="en-US" sz="2000" dirty="0" err="1"/>
              <a:t>Recency</a:t>
            </a:r>
            <a:r>
              <a:rPr lang="en-US" sz="2000" dirty="0"/>
              <a:t>: How recently did the customer make a purchase?</a:t>
            </a:r>
          </a:p>
          <a:p>
            <a:pPr marL="457200" indent="-457200">
              <a:buFont typeface="+mj-lt"/>
              <a:buAutoNum type="arabicPeriod"/>
            </a:pPr>
            <a:r>
              <a:rPr lang="en-US" sz="2000" dirty="0"/>
              <a:t>Frequency: How often does the customer make purchases?</a:t>
            </a:r>
          </a:p>
          <a:p>
            <a:pPr marL="457200" indent="-457200">
              <a:buFont typeface="+mj-lt"/>
              <a:buAutoNum type="arabicPeriod"/>
            </a:pPr>
            <a:r>
              <a:rPr lang="en-US" sz="2000" dirty="0"/>
              <a:t>Monetary Value: How much does the customer spend on each purchase?</a:t>
            </a:r>
          </a:p>
          <a:p>
            <a:pPr marL="0" indent="0">
              <a:buNone/>
            </a:pPr>
            <a:r>
              <a:rPr lang="en-IN" sz="2400" dirty="0" smtClean="0"/>
              <a:t>                                               Tool used- KNIME (output table)</a:t>
            </a:r>
          </a:p>
          <a:p>
            <a:pPr marL="0" indent="0">
              <a:buNone/>
            </a:pPr>
            <a:endParaRPr lang="en-IN" sz="2400" dirty="0"/>
          </a:p>
        </p:txBody>
      </p:sp>
      <p:pic>
        <p:nvPicPr>
          <p:cNvPr id="4" name="Picture 3"/>
          <p:cNvPicPr>
            <a:picLocks noChangeAspect="1"/>
          </p:cNvPicPr>
          <p:nvPr/>
        </p:nvPicPr>
        <p:blipFill rotWithShape="1">
          <a:blip r:embed="rId2"/>
          <a:srcRect l="8833" t="5630" r="8501" b="11704"/>
          <a:stretch/>
        </p:blipFill>
        <p:spPr>
          <a:xfrm>
            <a:off x="1229360" y="3393440"/>
            <a:ext cx="9966960" cy="3464560"/>
          </a:xfrm>
          <a:prstGeom prst="rect">
            <a:avLst/>
          </a:prstGeom>
        </p:spPr>
      </p:pic>
    </p:spTree>
    <p:extLst>
      <p:ext uri="{BB962C8B-B14F-4D97-AF65-F5344CB8AC3E}">
        <p14:creationId xmlns:p14="http://schemas.microsoft.com/office/powerpoint/2010/main" val="3717456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9085" t="9037" r="9000" b="45037"/>
          <a:stretch/>
        </p:blipFill>
        <p:spPr>
          <a:xfrm>
            <a:off x="0" y="0"/>
            <a:ext cx="12080240" cy="6858000"/>
          </a:xfrm>
          <a:prstGeom prst="rect">
            <a:avLst/>
          </a:prstGeom>
        </p:spPr>
      </p:pic>
    </p:spTree>
    <p:extLst>
      <p:ext uri="{BB962C8B-B14F-4D97-AF65-F5344CB8AC3E}">
        <p14:creationId xmlns:p14="http://schemas.microsoft.com/office/powerpoint/2010/main" val="27803714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normAutofit/>
          </a:bodyPr>
          <a:lstStyle/>
          <a:p>
            <a:pPr marL="0" indent="0" algn="ctr">
              <a:buNone/>
            </a:pPr>
            <a:r>
              <a:rPr lang="en-IN" sz="2400" dirty="0" smtClean="0"/>
              <a:t>Imported the data in to the KNIME </a:t>
            </a:r>
            <a:endParaRPr lang="en-IN" sz="2400" dirty="0"/>
          </a:p>
        </p:txBody>
      </p:sp>
      <p:sp>
        <p:nvSpPr>
          <p:cNvPr id="4" name="Down Arrow 3"/>
          <p:cNvSpPr/>
          <p:nvPr/>
        </p:nvSpPr>
        <p:spPr>
          <a:xfrm>
            <a:off x="5796280" y="528320"/>
            <a:ext cx="599440" cy="7010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p:cNvSpPr txBox="1"/>
          <p:nvPr/>
        </p:nvSpPr>
        <p:spPr>
          <a:xfrm>
            <a:off x="0" y="1300480"/>
            <a:ext cx="12517120" cy="830997"/>
          </a:xfrm>
          <a:prstGeom prst="rect">
            <a:avLst/>
          </a:prstGeom>
          <a:noFill/>
        </p:spPr>
        <p:txBody>
          <a:bodyPr wrap="square" rtlCol="0">
            <a:spAutoFit/>
          </a:bodyPr>
          <a:lstStyle/>
          <a:p>
            <a:pPr algn="ctr"/>
            <a:r>
              <a:rPr lang="en-IN" sz="2400" dirty="0" smtClean="0"/>
              <a:t>Grouped the data according to price, sales, status, production, customer name, MSRP, Country and Deal size. </a:t>
            </a:r>
            <a:endParaRPr lang="en-IN" sz="2400" dirty="0"/>
          </a:p>
        </p:txBody>
      </p:sp>
      <p:pic>
        <p:nvPicPr>
          <p:cNvPr id="8" name="Picture 7"/>
          <p:cNvPicPr>
            <a:picLocks noChangeAspect="1"/>
          </p:cNvPicPr>
          <p:nvPr/>
        </p:nvPicPr>
        <p:blipFill rotWithShape="1">
          <a:blip r:embed="rId2"/>
          <a:srcRect l="9916" t="14518" r="31333" b="12001"/>
          <a:stretch/>
        </p:blipFill>
        <p:spPr>
          <a:xfrm>
            <a:off x="640080" y="2202598"/>
            <a:ext cx="10546080" cy="4726522"/>
          </a:xfrm>
          <a:prstGeom prst="rect">
            <a:avLst/>
          </a:prstGeom>
        </p:spPr>
      </p:pic>
    </p:spTree>
    <p:extLst>
      <p:ext uri="{BB962C8B-B14F-4D97-AF65-F5344CB8AC3E}">
        <p14:creationId xmlns:p14="http://schemas.microsoft.com/office/powerpoint/2010/main" val="30155751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799840" y="746314"/>
            <a:ext cx="5770880" cy="830997"/>
          </a:xfrm>
          <a:prstGeom prst="rect">
            <a:avLst/>
          </a:prstGeom>
          <a:noFill/>
        </p:spPr>
        <p:txBody>
          <a:bodyPr wrap="square" rtlCol="0">
            <a:spAutoFit/>
          </a:bodyPr>
          <a:lstStyle/>
          <a:p>
            <a:r>
              <a:rPr lang="en-IN" sz="2400" dirty="0" smtClean="0"/>
              <a:t>Calculated the </a:t>
            </a:r>
            <a:r>
              <a:rPr lang="en-IN" sz="2400" dirty="0"/>
              <a:t>Monetary </a:t>
            </a:r>
            <a:r>
              <a:rPr lang="en-IN" sz="2400" dirty="0" smtClean="0"/>
              <a:t>Value by (price each*sales)</a:t>
            </a:r>
            <a:endParaRPr lang="en-IN" sz="2400" dirty="0"/>
          </a:p>
        </p:txBody>
      </p:sp>
      <p:sp>
        <p:nvSpPr>
          <p:cNvPr id="8" name="Down Arrow 7"/>
          <p:cNvSpPr/>
          <p:nvPr/>
        </p:nvSpPr>
        <p:spPr>
          <a:xfrm>
            <a:off x="5887720" y="111760"/>
            <a:ext cx="599440" cy="7010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p:cNvPicPr>
            <a:picLocks noChangeAspect="1"/>
          </p:cNvPicPr>
          <p:nvPr/>
        </p:nvPicPr>
        <p:blipFill rotWithShape="1">
          <a:blip r:embed="rId2"/>
          <a:srcRect l="9417" t="14223" r="26416" b="11851"/>
          <a:stretch/>
        </p:blipFill>
        <p:spPr>
          <a:xfrm>
            <a:off x="1544320" y="1182132"/>
            <a:ext cx="9682480" cy="4873228"/>
          </a:xfrm>
          <a:prstGeom prst="rect">
            <a:avLst/>
          </a:prstGeom>
        </p:spPr>
      </p:pic>
      <p:sp>
        <p:nvSpPr>
          <p:cNvPr id="10" name="Down Arrow 9"/>
          <p:cNvSpPr/>
          <p:nvPr/>
        </p:nvSpPr>
        <p:spPr>
          <a:xfrm>
            <a:off x="6085840" y="6156960"/>
            <a:ext cx="599440" cy="7010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385771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normAutofit/>
          </a:bodyPr>
          <a:lstStyle/>
          <a:p>
            <a:pPr marL="0" indent="0" algn="ctr">
              <a:buNone/>
            </a:pPr>
            <a:r>
              <a:rPr lang="en-IN" sz="2400" dirty="0" smtClean="0"/>
              <a:t>Calculated the </a:t>
            </a:r>
            <a:r>
              <a:rPr lang="en-IN" sz="2400" dirty="0" err="1" smtClean="0"/>
              <a:t>Recency</a:t>
            </a:r>
            <a:r>
              <a:rPr lang="en-IN" sz="2400" dirty="0" smtClean="0"/>
              <a:t> with the difference of order date with current date</a:t>
            </a:r>
            <a:endParaRPr lang="en-IN" sz="2400" dirty="0"/>
          </a:p>
        </p:txBody>
      </p:sp>
      <p:sp>
        <p:nvSpPr>
          <p:cNvPr id="4" name="Down Arrow 3"/>
          <p:cNvSpPr/>
          <p:nvPr/>
        </p:nvSpPr>
        <p:spPr>
          <a:xfrm>
            <a:off x="5796280" y="5847080"/>
            <a:ext cx="599440" cy="7010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p:cNvPicPr>
            <a:picLocks noChangeAspect="1"/>
          </p:cNvPicPr>
          <p:nvPr/>
        </p:nvPicPr>
        <p:blipFill rotWithShape="1">
          <a:blip r:embed="rId2"/>
          <a:srcRect l="9667" t="14518" r="16917" b="12740"/>
          <a:stretch/>
        </p:blipFill>
        <p:spPr>
          <a:xfrm>
            <a:off x="883920" y="375920"/>
            <a:ext cx="10576560" cy="5374640"/>
          </a:xfrm>
          <a:prstGeom prst="rect">
            <a:avLst/>
          </a:prstGeom>
        </p:spPr>
      </p:pic>
    </p:spTree>
    <p:extLst>
      <p:ext uri="{BB962C8B-B14F-4D97-AF65-F5344CB8AC3E}">
        <p14:creationId xmlns:p14="http://schemas.microsoft.com/office/powerpoint/2010/main" val="521607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a:ln>
            <a:solidFill>
              <a:schemeClr val="bg1"/>
            </a:solidFill>
          </a:ln>
        </p:spPr>
        <p:style>
          <a:lnRef idx="2">
            <a:schemeClr val="accent1"/>
          </a:lnRef>
          <a:fillRef idx="1">
            <a:schemeClr val="lt1"/>
          </a:fillRef>
          <a:effectRef idx="0">
            <a:schemeClr val="accent1"/>
          </a:effectRef>
          <a:fontRef idx="minor">
            <a:schemeClr val="dk1"/>
          </a:fontRef>
        </p:style>
        <p:txBody>
          <a:bodyPr/>
          <a:lstStyle/>
          <a:p>
            <a:pPr marL="0" indent="0" algn="just">
              <a:buNone/>
            </a:pPr>
            <a:r>
              <a:rPr lang="en-US" sz="2400" b="1" dirty="0" smtClean="0">
                <a:latin typeface="Times New Roman" panose="02020603050405020304" pitchFamily="18" charset="0"/>
                <a:cs typeface="Times New Roman" panose="02020603050405020304" pitchFamily="18" charset="0"/>
              </a:rPr>
              <a:t>Problem Statement:</a:t>
            </a:r>
          </a:p>
          <a:p>
            <a:pPr marL="0" indent="0" algn="just">
              <a:buNone/>
            </a:pPr>
            <a:r>
              <a:rPr lang="en-US" sz="2400" dirty="0" smtClean="0">
                <a:latin typeface="Times New Roman" panose="02020603050405020304" pitchFamily="18" charset="0"/>
                <a:cs typeface="Times New Roman" panose="02020603050405020304" pitchFamily="18" charset="0"/>
              </a:rPr>
              <a:t>An automobile parts manufacturing company has collected data of transactions for 3 years. They do not have any in-house data science team, thus they have hired you as their consultant. Your job is to use your magical data science skills to provide them with suitable insights about their data and their customers.</a:t>
            </a:r>
          </a:p>
          <a:p>
            <a:pPr marL="0" indent="0">
              <a:buNone/>
            </a:pPr>
            <a:endParaRPr lang="en-IN" dirty="0"/>
          </a:p>
        </p:txBody>
      </p:sp>
      <p:sp>
        <p:nvSpPr>
          <p:cNvPr id="5" name="Rectangle 1"/>
          <p:cNvSpPr>
            <a:spLocks noChangeArrowheads="1"/>
          </p:cNvSpPr>
          <p:nvPr/>
        </p:nvSpPr>
        <p:spPr bwMode="auto">
          <a:xfrm>
            <a:off x="2874399" y="1986894"/>
            <a:ext cx="1896032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Data Dictionary:</a:t>
            </a:r>
          </a:p>
        </p:txBody>
      </p:sp>
      <p:graphicFrame>
        <p:nvGraphicFramePr>
          <p:cNvPr id="6" name="Table 5"/>
          <p:cNvGraphicFramePr>
            <a:graphicFrameLocks noGrp="1"/>
          </p:cNvGraphicFramePr>
          <p:nvPr>
            <p:extLst>
              <p:ext uri="{D42A27DB-BD31-4B8C-83A1-F6EECF244321}">
                <p14:modId xmlns:p14="http://schemas.microsoft.com/office/powerpoint/2010/main" val="679245513"/>
              </p:ext>
            </p:extLst>
          </p:nvPr>
        </p:nvGraphicFramePr>
        <p:xfrm>
          <a:off x="111760" y="2448559"/>
          <a:ext cx="11958319" cy="4037893"/>
        </p:xfrm>
        <a:graphic>
          <a:graphicData uri="http://schemas.openxmlformats.org/drawingml/2006/table">
            <a:tbl>
              <a:tblPr/>
              <a:tblGrid>
                <a:gridCol w="2356381"/>
                <a:gridCol w="3666881"/>
                <a:gridCol w="1915348"/>
                <a:gridCol w="4019709"/>
              </a:tblGrid>
              <a:tr h="370967">
                <a:tc>
                  <a:txBody>
                    <a:bodyPr/>
                    <a:lstStyle/>
                    <a:p>
                      <a:r>
                        <a:rPr lang="en-IN" sz="1400" dirty="0">
                          <a:effectLst/>
                          <a:latin typeface="Times New Roman" panose="02020603050405020304" pitchFamily="18" charset="0"/>
                          <a:cs typeface="Times New Roman" panose="02020603050405020304" pitchFamily="18" charset="0"/>
                        </a:rPr>
                        <a:t>ORDERNUMBER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Order Number</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CUSTOMERNAME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customer</a:t>
                      </a:r>
                    </a:p>
                  </a:txBody>
                  <a:tcPr marL="36566" marR="36566" marT="18283" marB="18283" anchor="ctr">
                    <a:lnL>
                      <a:noFill/>
                    </a:lnL>
                    <a:lnR>
                      <a:noFill/>
                    </a:lnR>
                    <a:lnT>
                      <a:noFill/>
                    </a:lnT>
                    <a:lnB>
                      <a:noFill/>
                    </a:lnB>
                    <a:solidFill>
                      <a:srgbClr val="FFFFFF"/>
                    </a:solidFill>
                  </a:tcPr>
                </a:tc>
              </a:tr>
              <a:tr h="364795">
                <a:tc>
                  <a:txBody>
                    <a:bodyPr/>
                    <a:lstStyle/>
                    <a:p>
                      <a:r>
                        <a:rPr lang="en-IN" sz="1400">
                          <a:effectLst/>
                          <a:latin typeface="Times New Roman" panose="02020603050405020304" pitchFamily="18" charset="0"/>
                          <a:cs typeface="Times New Roman" panose="02020603050405020304" pitchFamily="18" charset="0"/>
                        </a:rPr>
                        <a:t>QUANTITYORDERED :</a:t>
                      </a:r>
                    </a:p>
                  </a:txBody>
                  <a:tcPr marL="36566" marR="36566" marT="18283" marB="18283" anchor="ctr">
                    <a:lnL>
                      <a:noFill/>
                    </a:lnL>
                    <a:lnR>
                      <a:noFill/>
                    </a:lnR>
                    <a:lnT>
                      <a:noFill/>
                    </a:lnT>
                    <a:lnB>
                      <a:noFill/>
                    </a:lnB>
                    <a:solidFill>
                      <a:srgbClr val="FFFFFF"/>
                    </a:solidFill>
                  </a:tcPr>
                </a:tc>
                <a:tc>
                  <a:txBody>
                    <a:bodyPr/>
                    <a:lstStyle/>
                    <a:p>
                      <a:r>
                        <a:rPr lang="en-IN" sz="1400" dirty="0">
                          <a:effectLst/>
                          <a:latin typeface="Times New Roman" panose="02020603050405020304" pitchFamily="18" charset="0"/>
                          <a:cs typeface="Times New Roman" panose="02020603050405020304" pitchFamily="18" charset="0"/>
                        </a:rPr>
                        <a:t>Quantity ordered</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PHONE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Phone of the customer</a:t>
                      </a:r>
                    </a:p>
                  </a:txBody>
                  <a:tcPr marL="36566" marR="36566" marT="18283" marB="18283" anchor="ctr">
                    <a:lnL>
                      <a:noFill/>
                    </a:lnL>
                    <a:lnR>
                      <a:noFill/>
                    </a:lnR>
                    <a:lnT>
                      <a:noFill/>
                    </a:lnT>
                    <a:lnB>
                      <a:noFill/>
                    </a:lnB>
                    <a:solidFill>
                      <a:srgbClr val="FFFFFF"/>
                    </a:solidFill>
                  </a:tcPr>
                </a:tc>
              </a:tr>
              <a:tr h="364795">
                <a:tc>
                  <a:txBody>
                    <a:bodyPr/>
                    <a:lstStyle/>
                    <a:p>
                      <a:r>
                        <a:rPr lang="en-IN" sz="1400">
                          <a:effectLst/>
                          <a:latin typeface="Times New Roman" panose="02020603050405020304" pitchFamily="18" charset="0"/>
                          <a:cs typeface="Times New Roman" panose="02020603050405020304" pitchFamily="18" charset="0"/>
                        </a:rPr>
                        <a:t>PRICEEACH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Price of Each item</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ADDRESSLINE1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Address of customer</a:t>
                      </a:r>
                    </a:p>
                  </a:txBody>
                  <a:tcPr marL="36566" marR="36566" marT="18283" marB="18283" anchor="ctr">
                    <a:lnL>
                      <a:noFill/>
                    </a:lnL>
                    <a:lnR>
                      <a:noFill/>
                    </a:lnR>
                    <a:lnT>
                      <a:noFill/>
                    </a:lnT>
                    <a:lnB>
                      <a:noFill/>
                    </a:lnB>
                    <a:solidFill>
                      <a:srgbClr val="FFFFFF"/>
                    </a:solidFill>
                  </a:tcPr>
                </a:tc>
              </a:tr>
              <a:tr h="364795">
                <a:tc>
                  <a:txBody>
                    <a:bodyPr/>
                    <a:lstStyle/>
                    <a:p>
                      <a:r>
                        <a:rPr lang="en-IN" sz="1400">
                          <a:effectLst/>
                          <a:latin typeface="Times New Roman" panose="02020603050405020304" pitchFamily="18" charset="0"/>
                          <a:cs typeface="Times New Roman" panose="02020603050405020304" pitchFamily="18" charset="0"/>
                        </a:rPr>
                        <a:t>ORDERLINENUMBER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order line</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CITY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City of customer</a:t>
                      </a:r>
                    </a:p>
                  </a:txBody>
                  <a:tcPr marL="36566" marR="36566" marT="18283" marB="18283" anchor="ctr">
                    <a:lnL>
                      <a:noFill/>
                    </a:lnL>
                    <a:lnR>
                      <a:noFill/>
                    </a:lnR>
                    <a:lnT>
                      <a:noFill/>
                    </a:lnT>
                    <a:lnB>
                      <a:noFill/>
                    </a:lnB>
                    <a:solidFill>
                      <a:srgbClr val="FFFFFF"/>
                    </a:solidFill>
                  </a:tcPr>
                </a:tc>
              </a:tr>
              <a:tr h="364795">
                <a:tc>
                  <a:txBody>
                    <a:bodyPr/>
                    <a:lstStyle/>
                    <a:p>
                      <a:r>
                        <a:rPr lang="en-IN" sz="1400">
                          <a:effectLst/>
                          <a:latin typeface="Times New Roman" panose="02020603050405020304" pitchFamily="18" charset="0"/>
                          <a:cs typeface="Times New Roman" panose="02020603050405020304" pitchFamily="18" charset="0"/>
                        </a:rPr>
                        <a:t>SALES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Sales amount</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POSTALCODE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Postal Code of customer</a:t>
                      </a:r>
                    </a:p>
                  </a:txBody>
                  <a:tcPr marL="36566" marR="36566" marT="18283" marB="18283" anchor="ctr">
                    <a:lnL>
                      <a:noFill/>
                    </a:lnL>
                    <a:lnR>
                      <a:noFill/>
                    </a:lnR>
                    <a:lnT>
                      <a:noFill/>
                    </a:lnT>
                    <a:lnB>
                      <a:noFill/>
                    </a:lnB>
                    <a:solidFill>
                      <a:srgbClr val="FFFFFF"/>
                    </a:solidFill>
                  </a:tcPr>
                </a:tc>
              </a:tr>
              <a:tr h="245553">
                <a:tc>
                  <a:txBody>
                    <a:bodyPr/>
                    <a:lstStyle/>
                    <a:p>
                      <a:r>
                        <a:rPr lang="en-IN" sz="1400">
                          <a:effectLst/>
                          <a:latin typeface="Times New Roman" panose="02020603050405020304" pitchFamily="18" charset="0"/>
                          <a:cs typeface="Times New Roman" panose="02020603050405020304" pitchFamily="18" charset="0"/>
                        </a:rPr>
                        <a:t>ORDERDATE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Order Date</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COUNTRY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Country customer</a:t>
                      </a:r>
                    </a:p>
                  </a:txBody>
                  <a:tcPr marL="36566" marR="36566" marT="18283" marB="18283" anchor="ctr">
                    <a:lnL>
                      <a:noFill/>
                    </a:lnL>
                    <a:lnR>
                      <a:noFill/>
                    </a:lnR>
                    <a:lnT>
                      <a:noFill/>
                    </a:lnT>
                    <a:lnB>
                      <a:noFill/>
                    </a:lnB>
                    <a:solidFill>
                      <a:srgbClr val="FFFFFF"/>
                    </a:solidFill>
                  </a:tcPr>
                </a:tc>
              </a:tr>
              <a:tr h="528951">
                <a:tc>
                  <a:txBody>
                    <a:bodyPr/>
                    <a:lstStyle/>
                    <a:p>
                      <a:r>
                        <a:rPr lang="en-IN" sz="1400">
                          <a:effectLst/>
                          <a:latin typeface="Times New Roman" panose="02020603050405020304" pitchFamily="18" charset="0"/>
                          <a:cs typeface="Times New Roman" panose="02020603050405020304" pitchFamily="18" charset="0"/>
                        </a:rPr>
                        <a:t>DAYS_SINCE_LASTORDER :</a:t>
                      </a:r>
                    </a:p>
                  </a:txBody>
                  <a:tcPr marL="36566" marR="36566" marT="18283" marB="18283" anchor="ctr">
                    <a:lnL>
                      <a:noFill/>
                    </a:lnL>
                    <a:lnR>
                      <a:noFill/>
                    </a:lnR>
                    <a:lnT>
                      <a:noFill/>
                    </a:lnT>
                    <a:lnB>
                      <a:noFill/>
                    </a:lnB>
                    <a:solidFill>
                      <a:srgbClr val="FFFFFF"/>
                    </a:solidFill>
                  </a:tcPr>
                </a:tc>
                <a:tc>
                  <a:txBody>
                    <a:bodyPr/>
                    <a:lstStyle/>
                    <a:p>
                      <a:r>
                        <a:rPr lang="en-IN" sz="1400" dirty="0">
                          <a:effectLst/>
                          <a:latin typeface="Times New Roman" panose="02020603050405020304" pitchFamily="18" charset="0"/>
                          <a:cs typeface="Times New Roman" panose="02020603050405020304" pitchFamily="18" charset="0"/>
                        </a:rPr>
                        <a:t>Days_ Since_Lastorder</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CONTACTLASTNAME :</a:t>
                      </a:r>
                    </a:p>
                  </a:txBody>
                  <a:tcPr marL="36566" marR="36566" marT="18283" marB="18283" anchor="ctr">
                    <a:lnL>
                      <a:noFill/>
                    </a:lnL>
                    <a:lnR>
                      <a:noFill/>
                    </a:lnR>
                    <a:lnT>
                      <a:noFill/>
                    </a:lnT>
                    <a:lnB>
                      <a:noFill/>
                    </a:lnB>
                    <a:solidFill>
                      <a:srgbClr val="FFFFFF"/>
                    </a:solidFill>
                  </a:tcPr>
                </a:tc>
                <a:tc>
                  <a:txBody>
                    <a:bodyPr/>
                    <a:lstStyle/>
                    <a:p>
                      <a:r>
                        <a:rPr lang="en-IN" sz="1400" dirty="0">
                          <a:effectLst/>
                          <a:latin typeface="Times New Roman" panose="02020603050405020304" pitchFamily="18" charset="0"/>
                          <a:cs typeface="Times New Roman" panose="02020603050405020304" pitchFamily="18" charset="0"/>
                        </a:rPr>
                        <a:t>Contact person customer</a:t>
                      </a:r>
                    </a:p>
                  </a:txBody>
                  <a:tcPr marL="36566" marR="36566" marT="18283" marB="18283" anchor="ctr">
                    <a:lnL>
                      <a:noFill/>
                    </a:lnL>
                    <a:lnR>
                      <a:noFill/>
                    </a:lnR>
                    <a:lnT>
                      <a:noFill/>
                    </a:lnT>
                    <a:lnB>
                      <a:noFill/>
                    </a:lnB>
                    <a:solidFill>
                      <a:srgbClr val="FFFFFF"/>
                    </a:solidFill>
                  </a:tcPr>
                </a:tc>
              </a:tr>
              <a:tr h="528951">
                <a:tc>
                  <a:txBody>
                    <a:bodyPr/>
                    <a:lstStyle/>
                    <a:p>
                      <a:r>
                        <a:rPr lang="en-IN" sz="1400">
                          <a:effectLst/>
                          <a:latin typeface="Times New Roman" panose="02020603050405020304" pitchFamily="18" charset="0"/>
                          <a:cs typeface="Times New Roman" panose="02020603050405020304" pitchFamily="18" charset="0"/>
                        </a:rPr>
                        <a:t>STATUS :</a:t>
                      </a:r>
                    </a:p>
                  </a:txBody>
                  <a:tcPr marL="36566" marR="36566" marT="18283" marB="18283" anchor="ctr">
                    <a:lnL>
                      <a:noFill/>
                    </a:lnL>
                    <a:lnR>
                      <a:noFill/>
                    </a:lnR>
                    <a:lnT>
                      <a:noFill/>
                    </a:lnT>
                    <a:lnB>
                      <a:noFill/>
                    </a:lnB>
                    <a:solidFill>
                      <a:srgbClr val="FFFFFF"/>
                    </a:solidFill>
                  </a:tcPr>
                </a:tc>
                <a:tc>
                  <a:txBody>
                    <a:bodyPr/>
                    <a:lstStyle/>
                    <a:p>
                      <a:r>
                        <a:rPr lang="en-US" sz="1400" dirty="0">
                          <a:effectLst/>
                          <a:latin typeface="Times New Roman" panose="02020603050405020304" pitchFamily="18" charset="0"/>
                          <a:cs typeface="Times New Roman" panose="02020603050405020304" pitchFamily="18" charset="0"/>
                        </a:rPr>
                        <a:t>Status of order like Shipped or not</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CONTACTFIRSTNAME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Contact person customer</a:t>
                      </a:r>
                    </a:p>
                  </a:txBody>
                  <a:tcPr marL="36566" marR="36566" marT="18283" marB="18283" anchor="ctr">
                    <a:lnL>
                      <a:noFill/>
                    </a:lnL>
                    <a:lnR>
                      <a:noFill/>
                    </a:lnR>
                    <a:lnT>
                      <a:noFill/>
                    </a:lnT>
                    <a:lnB>
                      <a:noFill/>
                    </a:lnB>
                    <a:solidFill>
                      <a:srgbClr val="FFFFFF"/>
                    </a:solidFill>
                  </a:tcPr>
                </a:tc>
              </a:tr>
              <a:tr h="528951">
                <a:tc>
                  <a:txBody>
                    <a:bodyPr/>
                    <a:lstStyle/>
                    <a:p>
                      <a:r>
                        <a:rPr lang="en-IN" sz="1400">
                          <a:effectLst/>
                          <a:latin typeface="Times New Roman" panose="02020603050405020304" pitchFamily="18" charset="0"/>
                          <a:cs typeface="Times New Roman" panose="02020603050405020304" pitchFamily="18" charset="0"/>
                        </a:rPr>
                        <a:t>PRODUCTLINE :</a:t>
                      </a:r>
                    </a:p>
                  </a:txBody>
                  <a:tcPr marL="36566" marR="36566" marT="18283" marB="18283" anchor="ctr">
                    <a:lnL>
                      <a:noFill/>
                    </a:lnL>
                    <a:lnR>
                      <a:noFill/>
                    </a:lnR>
                    <a:lnT>
                      <a:noFill/>
                    </a:lnT>
                    <a:lnB>
                      <a:noFill/>
                    </a:lnB>
                    <a:solidFill>
                      <a:srgbClr val="FFFFFF"/>
                    </a:solidFill>
                  </a:tcPr>
                </a:tc>
                <a:tc>
                  <a:txBody>
                    <a:bodyPr/>
                    <a:lstStyle/>
                    <a:p>
                      <a:r>
                        <a:rPr lang="en-IN" sz="1400">
                          <a:effectLst/>
                          <a:latin typeface="Times New Roman" panose="02020603050405020304" pitchFamily="18" charset="0"/>
                          <a:cs typeface="Times New Roman" panose="02020603050405020304" pitchFamily="18" charset="0"/>
                        </a:rPr>
                        <a:t>Product line – CATEGORY</a:t>
                      </a:r>
                    </a:p>
                  </a:txBody>
                  <a:tcPr marL="36566" marR="36566" marT="18283" marB="18283" anchor="ctr">
                    <a:lnL>
                      <a:noFill/>
                    </a:lnL>
                    <a:lnR>
                      <a:noFill/>
                    </a:lnR>
                    <a:lnT>
                      <a:noFill/>
                    </a:lnT>
                    <a:lnB>
                      <a:noFill/>
                    </a:lnB>
                    <a:solidFill>
                      <a:srgbClr val="FFFFFF"/>
                    </a:solidFill>
                  </a:tcPr>
                </a:tc>
                <a:tc>
                  <a:txBody>
                    <a:bodyPr/>
                    <a:lstStyle/>
                    <a:p>
                      <a:r>
                        <a:rPr lang="en-IN" sz="1400" dirty="0">
                          <a:effectLst/>
                          <a:latin typeface="Times New Roman" panose="02020603050405020304" pitchFamily="18" charset="0"/>
                          <a:cs typeface="Times New Roman" panose="02020603050405020304" pitchFamily="18" charset="0"/>
                        </a:rPr>
                        <a:t>DEALSIZE :</a:t>
                      </a:r>
                    </a:p>
                  </a:txBody>
                  <a:tcPr marL="36566" marR="36566" marT="18283" marB="18283" anchor="ctr">
                    <a:lnL>
                      <a:noFill/>
                    </a:lnL>
                    <a:lnR>
                      <a:noFill/>
                    </a:lnR>
                    <a:lnT>
                      <a:noFill/>
                    </a:lnT>
                    <a:lnB>
                      <a:noFill/>
                    </a:lnB>
                    <a:solidFill>
                      <a:srgbClr val="FFFFFF"/>
                    </a:solidFill>
                  </a:tcPr>
                </a:tc>
                <a:tc>
                  <a:txBody>
                    <a:bodyPr/>
                    <a:lstStyle/>
                    <a:p>
                      <a:r>
                        <a:rPr lang="en-US" sz="1400">
                          <a:effectLst/>
                          <a:latin typeface="Times New Roman" panose="02020603050405020304" pitchFamily="18" charset="0"/>
                          <a:cs typeface="Times New Roman" panose="02020603050405020304" pitchFamily="18" charset="0"/>
                        </a:rPr>
                        <a:t>Size of the deal based on Quantity and Item Price</a:t>
                      </a:r>
                    </a:p>
                  </a:txBody>
                  <a:tcPr marL="36566" marR="36566" marT="18283" marB="18283" anchor="ctr">
                    <a:lnL>
                      <a:noFill/>
                    </a:lnL>
                    <a:lnR>
                      <a:noFill/>
                    </a:lnR>
                    <a:lnT>
                      <a:noFill/>
                    </a:lnT>
                    <a:lnB>
                      <a:noFill/>
                    </a:lnB>
                    <a:solidFill>
                      <a:srgbClr val="FFFFFF"/>
                    </a:solidFill>
                  </a:tcPr>
                </a:tc>
              </a:tr>
              <a:tr h="370967">
                <a:tc>
                  <a:txBody>
                    <a:bodyPr/>
                    <a:lstStyle/>
                    <a:p>
                      <a:r>
                        <a:rPr lang="en-IN" sz="1400">
                          <a:effectLst/>
                          <a:latin typeface="Times New Roman" panose="02020603050405020304" pitchFamily="18" charset="0"/>
                          <a:cs typeface="Times New Roman" panose="02020603050405020304" pitchFamily="18" charset="0"/>
                        </a:rPr>
                        <a:t>MSRP :</a:t>
                      </a:r>
                    </a:p>
                  </a:txBody>
                  <a:tcPr marL="36566" marR="36566" marT="18283" marB="18283" anchor="ctr">
                    <a:lnL>
                      <a:noFill/>
                    </a:lnL>
                    <a:lnR>
                      <a:noFill/>
                    </a:lnR>
                    <a:lnT>
                      <a:noFill/>
                    </a:lnT>
                    <a:lnB>
                      <a:noFill/>
                    </a:lnB>
                    <a:solidFill>
                      <a:srgbClr val="FFFFFF"/>
                    </a:solidFill>
                  </a:tcPr>
                </a:tc>
                <a:tc>
                  <a:txBody>
                    <a:bodyPr/>
                    <a:lstStyle/>
                    <a:p>
                      <a:r>
                        <a:rPr lang="en-IN" sz="1400" dirty="0">
                          <a:effectLst/>
                          <a:latin typeface="Times New Roman" panose="02020603050405020304" pitchFamily="18" charset="0"/>
                          <a:cs typeface="Times New Roman" panose="02020603050405020304" pitchFamily="18" charset="0"/>
                        </a:rPr>
                        <a:t>Manufacturer's Suggested Retail Price</a:t>
                      </a:r>
                    </a:p>
                  </a:txBody>
                  <a:tcPr marL="36566" marR="36566" marT="18283" marB="18283" anchor="ctr">
                    <a:lnL>
                      <a:noFill/>
                    </a:lnL>
                    <a:lnR>
                      <a:noFill/>
                    </a:lnR>
                    <a:lnT>
                      <a:noFill/>
                    </a:lnT>
                    <a:lnB>
                      <a:noFill/>
                    </a:lnB>
                    <a:solidFill>
                      <a:srgbClr val="FFFFFF"/>
                    </a:solidFill>
                  </a:tcPr>
                </a:tc>
                <a:tc>
                  <a:txBody>
                    <a:bodyPr/>
                    <a:lstStyle/>
                    <a:p>
                      <a:endParaRPr lang="en-IN" sz="1400">
                        <a:effectLst/>
                        <a:latin typeface="Times New Roman" panose="02020603050405020304" pitchFamily="18" charset="0"/>
                        <a:cs typeface="Times New Roman" panose="02020603050405020304" pitchFamily="18" charset="0"/>
                      </a:endParaRPr>
                    </a:p>
                  </a:txBody>
                  <a:tcPr marL="36566" marR="36566" marT="18283" marB="18283" anchor="ctr">
                    <a:lnL>
                      <a:noFill/>
                    </a:lnL>
                    <a:lnR>
                      <a:noFill/>
                    </a:lnR>
                    <a:lnT>
                      <a:noFill/>
                    </a:lnT>
                    <a:lnB>
                      <a:noFill/>
                    </a:lnB>
                    <a:solidFill>
                      <a:srgbClr val="FFFFFF"/>
                    </a:solidFill>
                  </a:tcPr>
                </a:tc>
                <a:tc>
                  <a:txBody>
                    <a:bodyPr/>
                    <a:lstStyle/>
                    <a:p>
                      <a:endParaRPr lang="en-IN" sz="1400" dirty="0">
                        <a:effectLst/>
                        <a:latin typeface="Times New Roman" panose="02020603050405020304" pitchFamily="18" charset="0"/>
                        <a:cs typeface="Times New Roman" panose="02020603050405020304" pitchFamily="18" charset="0"/>
                      </a:endParaRPr>
                    </a:p>
                  </a:txBody>
                  <a:tcPr marL="36566" marR="36566" marT="18283" marB="18283" anchor="ctr">
                    <a:lnL>
                      <a:noFill/>
                    </a:lnL>
                    <a:lnR>
                      <a:noFill/>
                    </a:lnR>
                    <a:lnT>
                      <a:noFill/>
                    </a:lnT>
                    <a:lnB>
                      <a:noFill/>
                    </a:lnB>
                    <a:solidFill>
                      <a:srgbClr val="FFFFFF"/>
                    </a:solidFill>
                  </a:tcPr>
                </a:tc>
              </a:tr>
            </a:tbl>
          </a:graphicData>
        </a:graphic>
      </p:graphicFrame>
    </p:spTree>
    <p:extLst>
      <p:ext uri="{BB962C8B-B14F-4D97-AF65-F5344CB8AC3E}">
        <p14:creationId xmlns:p14="http://schemas.microsoft.com/office/powerpoint/2010/main" val="37855058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786880"/>
          </a:xfrm>
        </p:spPr>
        <p:txBody>
          <a:bodyPr>
            <a:normAutofit/>
          </a:bodyPr>
          <a:lstStyle/>
          <a:p>
            <a:pPr marL="0" indent="0" algn="ctr">
              <a:buNone/>
            </a:pPr>
            <a:endParaRPr lang="en-US" sz="2400" dirty="0" smtClean="0"/>
          </a:p>
          <a:p>
            <a:pPr marL="0" indent="0" algn="ctr">
              <a:buNone/>
            </a:pPr>
            <a:r>
              <a:rPr lang="en-US" sz="2400" dirty="0" smtClean="0"/>
              <a:t>Assigning </a:t>
            </a:r>
            <a:r>
              <a:rPr lang="en-US" sz="2400" dirty="0"/>
              <a:t>scores to customers based on their </a:t>
            </a:r>
            <a:r>
              <a:rPr lang="en-US" sz="2400" dirty="0" err="1"/>
              <a:t>recency</a:t>
            </a:r>
            <a:r>
              <a:rPr lang="en-US" sz="2400" dirty="0"/>
              <a:t>, frequency, and monetary </a:t>
            </a:r>
            <a:r>
              <a:rPr lang="en-US" sz="2400" dirty="0" smtClean="0"/>
              <a:t>value</a:t>
            </a:r>
            <a:endParaRPr lang="en-IN" sz="2400" dirty="0"/>
          </a:p>
        </p:txBody>
      </p:sp>
      <p:sp>
        <p:nvSpPr>
          <p:cNvPr id="4" name="Down Arrow 3"/>
          <p:cNvSpPr/>
          <p:nvPr/>
        </p:nvSpPr>
        <p:spPr>
          <a:xfrm>
            <a:off x="5796280" y="5953760"/>
            <a:ext cx="599440" cy="7010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p:cNvPicPr>
            <a:picLocks noChangeAspect="1"/>
          </p:cNvPicPr>
          <p:nvPr/>
        </p:nvPicPr>
        <p:blipFill rotWithShape="1">
          <a:blip r:embed="rId2"/>
          <a:srcRect l="9251" t="14074" r="59916" b="11852"/>
          <a:stretch/>
        </p:blipFill>
        <p:spPr>
          <a:xfrm>
            <a:off x="3657600" y="853440"/>
            <a:ext cx="4866640" cy="4968240"/>
          </a:xfrm>
          <a:prstGeom prst="rect">
            <a:avLst/>
          </a:prstGeom>
        </p:spPr>
      </p:pic>
    </p:spTree>
    <p:extLst>
      <p:ext uri="{BB962C8B-B14F-4D97-AF65-F5344CB8AC3E}">
        <p14:creationId xmlns:p14="http://schemas.microsoft.com/office/powerpoint/2010/main" val="33174229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lstStyle/>
          <a:p>
            <a:pPr marL="0" indent="0" algn="ctr">
              <a:buNone/>
            </a:pPr>
            <a:r>
              <a:rPr lang="en-IN" dirty="0" smtClean="0"/>
              <a:t>Segmented Bin 1, Bin 2 and Bin 3 as High, medium and low by having the following output as</a:t>
            </a:r>
          </a:p>
          <a:p>
            <a:pPr marL="0" indent="0" algn="ctr">
              <a:buNone/>
            </a:pPr>
            <a:endParaRPr lang="en-IN" dirty="0"/>
          </a:p>
          <a:p>
            <a:pPr marL="0" indent="0" algn="ctr">
              <a:buNone/>
            </a:pPr>
            <a:r>
              <a:rPr lang="en-IN" dirty="0" smtClean="0"/>
              <a:t> </a:t>
            </a:r>
            <a:endParaRPr lang="en-IN" dirty="0"/>
          </a:p>
        </p:txBody>
      </p:sp>
      <p:pic>
        <p:nvPicPr>
          <p:cNvPr id="4" name="Picture 3"/>
          <p:cNvPicPr>
            <a:picLocks noChangeAspect="1"/>
          </p:cNvPicPr>
          <p:nvPr/>
        </p:nvPicPr>
        <p:blipFill rotWithShape="1">
          <a:blip r:embed="rId2"/>
          <a:srcRect l="8916" t="14814" r="59917" b="12149"/>
          <a:stretch/>
        </p:blipFill>
        <p:spPr>
          <a:xfrm>
            <a:off x="3434080" y="965201"/>
            <a:ext cx="5679440" cy="5618480"/>
          </a:xfrm>
          <a:prstGeom prst="rect">
            <a:avLst/>
          </a:prstGeom>
        </p:spPr>
      </p:pic>
    </p:spTree>
    <p:extLst>
      <p:ext uri="{BB962C8B-B14F-4D97-AF65-F5344CB8AC3E}">
        <p14:creationId xmlns:p14="http://schemas.microsoft.com/office/powerpoint/2010/main" val="10462783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normAutofit/>
          </a:bodyPr>
          <a:lstStyle/>
          <a:p>
            <a:pPr algn="just"/>
            <a:r>
              <a:rPr lang="en-US" sz="2000" dirty="0">
                <a:latin typeface="Times New Roman" panose="02020603050405020304" pitchFamily="18" charset="0"/>
                <a:cs typeface="Times New Roman" panose="02020603050405020304" pitchFamily="18" charset="0"/>
              </a:rPr>
              <a:t>Inferences from RFM Analysis and identified segments -&gt; Who are your best customers? (give at least 5) -&gt; Which customers are on the verge of churning? (give at least 5) -&gt; Who are your lost customers? (give at least 5) -&gt; Who are your loyal customers</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(give at least 5</a:t>
            </a:r>
            <a:r>
              <a:rPr lang="en-US" sz="2000" dirty="0" smtClean="0">
                <a:latin typeface="Times New Roman" panose="02020603050405020304" pitchFamily="18" charset="0"/>
                <a:cs typeface="Times New Roman" panose="02020603050405020304" pitchFamily="18" charset="0"/>
              </a:rPr>
              <a:t>)</a:t>
            </a:r>
          </a:p>
          <a:p>
            <a:pPr algn="just"/>
            <a:endParaRPr lang="en-US" sz="2000" dirty="0">
              <a:latin typeface="Times New Roman" panose="02020603050405020304" pitchFamily="18" charset="0"/>
              <a:cs typeface="Times New Roman" panose="02020603050405020304" pitchFamily="18" charset="0"/>
            </a:endParaRPr>
          </a:p>
          <a:p>
            <a:pPr marL="0" indent="0" algn="just">
              <a:buNone/>
            </a:pPr>
            <a:r>
              <a:rPr lang="en-US" sz="2000" dirty="0" smtClean="0">
                <a:latin typeface="Times New Roman" panose="02020603050405020304" pitchFamily="18" charset="0"/>
                <a:cs typeface="Times New Roman" panose="02020603050405020304" pitchFamily="18" charset="0"/>
              </a:rPr>
              <a:t>Top 5 Best customers are </a:t>
            </a:r>
          </a:p>
          <a:p>
            <a:pPr marL="457200" indent="-457200" algn="just">
              <a:buFont typeface="+mj-lt"/>
              <a:buAutoNum type="arabicPeriod"/>
            </a:pPr>
            <a:endParaRPr lang="en-US" sz="2000" dirty="0" smtClean="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000" dirty="0" smtClean="0">
                <a:latin typeface="Times New Roman" panose="02020603050405020304" pitchFamily="18" charset="0"/>
                <a:cs typeface="Times New Roman" panose="02020603050405020304" pitchFamily="18" charset="0"/>
              </a:rPr>
              <a:t>Euro shopping Channel</a:t>
            </a:r>
          </a:p>
          <a:p>
            <a:pPr marL="457200" indent="-457200" algn="just">
              <a:buFont typeface="+mj-lt"/>
              <a:buAutoNum type="arabicPeriod"/>
            </a:pP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Mini Gifts Distributions ltd</a:t>
            </a:r>
          </a:p>
          <a:p>
            <a:pPr marL="457200" indent="-457200" algn="just">
              <a:buFont typeface="+mj-lt"/>
              <a:buAutoNum type="arabicPeriod"/>
            </a:pPr>
            <a:r>
              <a:rPr lang="en-US" sz="2000" dirty="0" smtClean="0">
                <a:latin typeface="Times New Roman" panose="02020603050405020304" pitchFamily="18" charset="0"/>
                <a:cs typeface="Times New Roman" panose="02020603050405020304" pitchFamily="18" charset="0"/>
              </a:rPr>
              <a:t>Australian collectors, Co</a:t>
            </a:r>
          </a:p>
          <a:p>
            <a:pPr marL="457200" indent="-457200" algn="just">
              <a:buFont typeface="+mj-lt"/>
              <a:buAutoNum type="arabicPeriod"/>
            </a:pPr>
            <a:r>
              <a:rPr lang="en-US" sz="2000" dirty="0" smtClean="0">
                <a:latin typeface="Times New Roman" panose="02020603050405020304" pitchFamily="18" charset="0"/>
                <a:cs typeface="Times New Roman" panose="02020603050405020304" pitchFamily="18" charset="0"/>
              </a:rPr>
              <a:t>La Rochelle Gifts</a:t>
            </a:r>
          </a:p>
          <a:p>
            <a:pPr marL="457200" indent="-457200" algn="just">
              <a:buFont typeface="+mj-lt"/>
              <a:buAutoNum type="arabicPeriod"/>
            </a:pPr>
            <a:r>
              <a:rPr lang="en-US" sz="2000" dirty="0" smtClean="0">
                <a:latin typeface="Times New Roman" panose="02020603050405020304" pitchFamily="18" charset="0"/>
                <a:cs typeface="Times New Roman" panose="02020603050405020304" pitchFamily="18" charset="0"/>
              </a:rPr>
              <a:t>AV Stores, Co.</a:t>
            </a:r>
          </a:p>
          <a:p>
            <a:pPr marL="0" indent="0" algn="just">
              <a:buNone/>
            </a:pPr>
            <a:endParaRPr lang="en-IN" sz="20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rotWithShape="1">
          <a:blip r:embed="rId2"/>
          <a:srcRect l="1751" t="27556" r="49416" b="20297"/>
          <a:stretch/>
        </p:blipFill>
        <p:spPr>
          <a:xfrm>
            <a:off x="4064000" y="1239520"/>
            <a:ext cx="7650480" cy="4917440"/>
          </a:xfrm>
          <a:prstGeom prst="rect">
            <a:avLst/>
          </a:prstGeom>
        </p:spPr>
      </p:pic>
    </p:spTree>
    <p:extLst>
      <p:ext uri="{BB962C8B-B14F-4D97-AF65-F5344CB8AC3E}">
        <p14:creationId xmlns:p14="http://schemas.microsoft.com/office/powerpoint/2010/main" val="11533731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
            <a:ext cx="12192000" cy="6858000"/>
          </a:xfrm>
        </p:spPr>
        <p:txBody>
          <a:bodyPr/>
          <a:lstStyle/>
          <a:p>
            <a:pPr marL="0" indent="0" algn="ctr">
              <a:buNone/>
            </a:pPr>
            <a:endParaRPr lang="en-IN" dirty="0" smtClean="0"/>
          </a:p>
          <a:p>
            <a:pPr marL="0" indent="0" algn="ctr">
              <a:buNone/>
            </a:pPr>
            <a:endParaRPr lang="en-IN" dirty="0"/>
          </a:p>
          <a:p>
            <a:pPr marL="0" indent="0" algn="ctr">
              <a:buNone/>
            </a:pPr>
            <a:endParaRPr lang="en-IN" dirty="0" smtClean="0"/>
          </a:p>
          <a:p>
            <a:pPr marL="0" indent="0" algn="ctr">
              <a:buNone/>
            </a:pPr>
            <a:endParaRPr lang="en-IN" dirty="0"/>
          </a:p>
          <a:p>
            <a:pPr marL="0" indent="0" algn="ctr">
              <a:buNone/>
            </a:pPr>
            <a:endParaRPr lang="en-IN" dirty="0" smtClean="0"/>
          </a:p>
          <a:p>
            <a:pPr marL="0" indent="0" algn="ctr">
              <a:buNone/>
            </a:pPr>
            <a:r>
              <a:rPr lang="en-IN" sz="8000" dirty="0" smtClean="0">
                <a:solidFill>
                  <a:schemeClr val="accent1">
                    <a:lumMod val="50000"/>
                  </a:schemeClr>
                </a:solidFill>
                <a:latin typeface="Bernard MT Condensed" panose="02050806060905020404" pitchFamily="18" charset="0"/>
              </a:rPr>
              <a:t>Thank You</a:t>
            </a:r>
            <a:endParaRPr lang="en-IN" sz="8000" dirty="0">
              <a:solidFill>
                <a:schemeClr val="accent1">
                  <a:lumMod val="50000"/>
                </a:schemeClr>
              </a:solidFill>
              <a:latin typeface="Bernard MT Condensed" panose="02050806060905020404" pitchFamily="18" charset="0"/>
            </a:endParaRPr>
          </a:p>
        </p:txBody>
      </p:sp>
    </p:spTree>
    <p:extLst>
      <p:ext uri="{BB962C8B-B14F-4D97-AF65-F5344CB8AC3E}">
        <p14:creationId xmlns:p14="http://schemas.microsoft.com/office/powerpoint/2010/main" val="36289197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lstStyle/>
          <a:p>
            <a:pPr algn="just"/>
            <a:endParaRPr lang="en-US" sz="2400" dirty="0" smtClean="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a:p>
            <a:endParaRPr lang="en-IN" dirty="0" smtClean="0"/>
          </a:p>
          <a:p>
            <a:endParaRPr lang="en-IN" dirty="0"/>
          </a:p>
        </p:txBody>
      </p:sp>
      <p:sp>
        <p:nvSpPr>
          <p:cNvPr id="4" name="Title 1"/>
          <p:cNvSpPr>
            <a:spLocks noGrp="1"/>
          </p:cNvSpPr>
          <p:nvPr>
            <p:ph type="title"/>
          </p:nvPr>
        </p:nvSpPr>
        <p:spPr>
          <a:xfrm>
            <a:off x="71794" y="103612"/>
            <a:ext cx="11683326" cy="1280890"/>
          </a:xfrm>
        </p:spPr>
        <p:txBody>
          <a:bodyPr>
            <a:normAutofit/>
          </a:bodyPr>
          <a:lstStyle/>
          <a:p>
            <a:r>
              <a:rPr lang="en-US" sz="2800" b="1" dirty="0">
                <a:latin typeface="Times New Roman" panose="02020603050405020304" pitchFamily="18" charset="0"/>
                <a:cs typeface="Times New Roman" panose="02020603050405020304" pitchFamily="18" charset="0"/>
              </a:rPr>
              <a:t>Agenda &amp; Executive Summary of the data</a:t>
            </a:r>
            <a:endParaRPr lang="en-IN" sz="2800" dirty="0">
              <a:latin typeface="Times New Roman" panose="02020603050405020304" pitchFamily="18" charset="0"/>
              <a:cs typeface="Times New Roman" panose="02020603050405020304" pitchFamily="18" charset="0"/>
            </a:endParaRPr>
          </a:p>
        </p:txBody>
      </p:sp>
      <p:sp>
        <p:nvSpPr>
          <p:cNvPr id="5" name="Rectangle 2"/>
          <p:cNvSpPr txBox="1">
            <a:spLocks noChangeArrowheads="1"/>
          </p:cNvSpPr>
          <p:nvPr/>
        </p:nvSpPr>
        <p:spPr bwMode="auto">
          <a:xfrm>
            <a:off x="425302" y="1303448"/>
            <a:ext cx="8242715" cy="258532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eaLnBrk="0" fontAlgn="base" hangingPunct="0">
              <a:lnSpc>
                <a:spcPct val="100000"/>
              </a:lnSpc>
              <a:spcBef>
                <a:spcPct val="0"/>
              </a:spcBef>
              <a:spcAft>
                <a:spcPct val="0"/>
              </a:spcAft>
              <a:buFont typeface="+mj-lt"/>
              <a:buAutoNum type="arabicPeriod"/>
            </a:pPr>
            <a:r>
              <a:rPr lang="en-US" altLang="en-US" sz="2400" dirty="0" smtClean="0">
                <a:solidFill>
                  <a:srgbClr val="000000"/>
                </a:solidFill>
                <a:latin typeface="Algerian" panose="04020705040A02060702" pitchFamily="82" charset="0"/>
                <a:cs typeface="Courier New" panose="02070309020205020404" pitchFamily="49" charset="0"/>
              </a:rPr>
              <a:t>Shape of the data: (2747, 20)</a:t>
            </a:r>
            <a:r>
              <a:rPr lang="en-US" altLang="en-US" sz="2400" dirty="0" smtClean="0">
                <a:latin typeface="Algerian" panose="04020705040A02060702" pitchFamily="82" charset="0"/>
              </a:rPr>
              <a:t> </a:t>
            </a:r>
          </a:p>
          <a:p>
            <a:pPr marL="457200" indent="-457200" eaLnBrk="0" fontAlgn="base" hangingPunct="0">
              <a:lnSpc>
                <a:spcPct val="100000"/>
              </a:lnSpc>
              <a:spcBef>
                <a:spcPct val="0"/>
              </a:spcBef>
              <a:spcAft>
                <a:spcPct val="0"/>
              </a:spcAft>
              <a:buFont typeface="+mj-lt"/>
              <a:buAutoNum type="arabicPeriod"/>
            </a:pPr>
            <a:endParaRPr lang="en-US" altLang="en-US" sz="2400" dirty="0" smtClean="0">
              <a:latin typeface="Algerian" panose="04020705040A02060702" pitchFamily="82" charset="0"/>
            </a:endParaRPr>
          </a:p>
          <a:p>
            <a:pPr marL="0" indent="0" eaLnBrk="0" fontAlgn="base" hangingPunct="0">
              <a:lnSpc>
                <a:spcPct val="100000"/>
              </a:lnSpc>
              <a:spcBef>
                <a:spcPct val="0"/>
              </a:spcBef>
              <a:spcAft>
                <a:spcPct val="0"/>
              </a:spcAft>
              <a:buNone/>
            </a:pPr>
            <a:r>
              <a:rPr lang="en-US" altLang="en-US" sz="2400" dirty="0">
                <a:latin typeface="Algerian" panose="04020705040A02060702" pitchFamily="82" charset="0"/>
              </a:rPr>
              <a:t> </a:t>
            </a:r>
            <a:r>
              <a:rPr lang="en-US" altLang="en-US" sz="2400" dirty="0" smtClean="0">
                <a:latin typeface="Algerian" panose="04020705040A02060702" pitchFamily="82" charset="0"/>
              </a:rPr>
              <a:t>                                                  First 5 rows of the data</a:t>
            </a:r>
          </a:p>
          <a:p>
            <a:pPr marL="457200" indent="-457200" eaLnBrk="0" fontAlgn="base" hangingPunct="0">
              <a:lnSpc>
                <a:spcPct val="100000"/>
              </a:lnSpc>
              <a:spcBef>
                <a:spcPct val="0"/>
              </a:spcBef>
              <a:spcAft>
                <a:spcPct val="0"/>
              </a:spcAft>
              <a:buFont typeface="+mj-lt"/>
              <a:buAutoNum type="arabicPeriod"/>
            </a:pPr>
            <a:endParaRPr lang="en-US" altLang="en-US" sz="2400" dirty="0">
              <a:latin typeface="Algerian" panose="04020705040A02060702" pitchFamily="82" charset="0"/>
            </a:endParaRPr>
          </a:p>
          <a:p>
            <a:pPr marL="457200" indent="-457200" eaLnBrk="0" fontAlgn="base" hangingPunct="0">
              <a:lnSpc>
                <a:spcPct val="100000"/>
              </a:lnSpc>
              <a:spcBef>
                <a:spcPct val="0"/>
              </a:spcBef>
              <a:spcAft>
                <a:spcPct val="0"/>
              </a:spcAft>
              <a:buFont typeface="+mj-lt"/>
              <a:buAutoNum type="arabicPeriod"/>
            </a:pPr>
            <a:endParaRPr lang="en-US" altLang="en-US" sz="2400" dirty="0" smtClean="0">
              <a:latin typeface="Algerian" panose="04020705040A02060702" pitchFamily="82" charset="0"/>
            </a:endParaRPr>
          </a:p>
          <a:p>
            <a:pPr marL="0" indent="0" eaLnBrk="0" fontAlgn="base" hangingPunct="0">
              <a:lnSpc>
                <a:spcPct val="100000"/>
              </a:lnSpc>
              <a:spcBef>
                <a:spcPct val="0"/>
              </a:spcBef>
              <a:spcAft>
                <a:spcPct val="0"/>
              </a:spcAft>
              <a:buFont typeface="Arial" panose="020B0604020202020204" pitchFamily="34" charset="0"/>
              <a:buNone/>
            </a:pPr>
            <a:endParaRPr lang="en-US" altLang="en-US" sz="2400" dirty="0" smtClean="0">
              <a:latin typeface="Algerian" panose="04020705040A02060702" pitchFamily="82" charset="0"/>
            </a:endParaRPr>
          </a:p>
          <a:p>
            <a:pPr marL="0" indent="0" eaLnBrk="0" fontAlgn="base" hangingPunct="0">
              <a:lnSpc>
                <a:spcPct val="100000"/>
              </a:lnSpc>
              <a:spcBef>
                <a:spcPct val="0"/>
              </a:spcBef>
              <a:spcAft>
                <a:spcPct val="0"/>
              </a:spcAft>
              <a:buFont typeface="Arial" panose="020B0604020202020204" pitchFamily="34" charset="0"/>
              <a:buNone/>
            </a:pPr>
            <a:endParaRPr lang="en-US" altLang="en-US" sz="2400" dirty="0">
              <a:latin typeface="Algerian" panose="04020705040A02060702" pitchFamily="82" charset="0"/>
            </a:endParaRPr>
          </a:p>
        </p:txBody>
      </p:sp>
      <p:pic>
        <p:nvPicPr>
          <p:cNvPr id="6" name="Picture 5"/>
          <p:cNvPicPr>
            <a:picLocks noChangeAspect="1"/>
          </p:cNvPicPr>
          <p:nvPr/>
        </p:nvPicPr>
        <p:blipFill rotWithShape="1">
          <a:blip r:embed="rId2"/>
          <a:srcRect l="27426" t="31634" r="29338" b="21961"/>
          <a:stretch/>
        </p:blipFill>
        <p:spPr>
          <a:xfrm>
            <a:off x="2277848" y="2489200"/>
            <a:ext cx="7784096" cy="4236720"/>
          </a:xfrm>
          <a:prstGeom prst="rect">
            <a:avLst/>
          </a:prstGeom>
        </p:spPr>
      </p:pic>
    </p:spTree>
    <p:extLst>
      <p:ext uri="{BB962C8B-B14F-4D97-AF65-F5344CB8AC3E}">
        <p14:creationId xmlns:p14="http://schemas.microsoft.com/office/powerpoint/2010/main" val="2758778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27768" t="57942" r="29434" b="20653"/>
          <a:stretch/>
        </p:blipFill>
        <p:spPr>
          <a:xfrm>
            <a:off x="1704736" y="538480"/>
            <a:ext cx="9574418" cy="2392012"/>
          </a:xfrm>
          <a:prstGeom prst="rect">
            <a:avLst/>
          </a:prstGeom>
        </p:spPr>
      </p:pic>
      <p:sp>
        <p:nvSpPr>
          <p:cNvPr id="5" name="TextBox 4"/>
          <p:cNvSpPr txBox="1"/>
          <p:nvPr/>
        </p:nvSpPr>
        <p:spPr>
          <a:xfrm>
            <a:off x="4704080" y="3000329"/>
            <a:ext cx="7723154" cy="461665"/>
          </a:xfrm>
          <a:prstGeom prst="rect">
            <a:avLst/>
          </a:prstGeom>
          <a:noFill/>
        </p:spPr>
        <p:txBody>
          <a:bodyPr wrap="square" rtlCol="0">
            <a:spAutoFit/>
          </a:bodyPr>
          <a:lstStyle/>
          <a:p>
            <a:r>
              <a:rPr lang="en-US" sz="2400" dirty="0" err="1" smtClean="0">
                <a:latin typeface="Algerian" panose="04020705040A02060702" pitchFamily="82" charset="0"/>
              </a:rPr>
              <a:t>INFo</a:t>
            </a:r>
            <a:r>
              <a:rPr lang="en-US" sz="2400" dirty="0" smtClean="0">
                <a:latin typeface="Algerian" panose="04020705040A02060702" pitchFamily="82" charset="0"/>
              </a:rPr>
              <a:t> of the data</a:t>
            </a:r>
            <a:endParaRPr lang="en-IN" sz="2400" dirty="0">
              <a:latin typeface="Algerian" panose="04020705040A02060702" pitchFamily="82" charset="0"/>
            </a:endParaRPr>
          </a:p>
        </p:txBody>
      </p:sp>
      <p:sp>
        <p:nvSpPr>
          <p:cNvPr id="6" name="TextBox 5"/>
          <p:cNvSpPr txBox="1"/>
          <p:nvPr/>
        </p:nvSpPr>
        <p:spPr>
          <a:xfrm>
            <a:off x="3708400" y="76815"/>
            <a:ext cx="7723154" cy="461665"/>
          </a:xfrm>
          <a:prstGeom prst="rect">
            <a:avLst/>
          </a:prstGeom>
          <a:noFill/>
        </p:spPr>
        <p:txBody>
          <a:bodyPr wrap="square" rtlCol="0">
            <a:spAutoFit/>
          </a:bodyPr>
          <a:lstStyle/>
          <a:p>
            <a:r>
              <a:rPr lang="en-US" sz="2400" dirty="0" smtClean="0">
                <a:latin typeface="Algerian" panose="04020705040A02060702" pitchFamily="82" charset="0"/>
              </a:rPr>
              <a:t>Summary statistics of the data</a:t>
            </a:r>
            <a:endParaRPr lang="en-IN" sz="2400" dirty="0">
              <a:latin typeface="Algerian" panose="04020705040A02060702" pitchFamily="82" charset="0"/>
            </a:endParaRPr>
          </a:p>
        </p:txBody>
      </p:sp>
      <p:pic>
        <p:nvPicPr>
          <p:cNvPr id="8" name="Picture 7"/>
          <p:cNvPicPr>
            <a:picLocks noChangeAspect="1"/>
          </p:cNvPicPr>
          <p:nvPr/>
        </p:nvPicPr>
        <p:blipFill rotWithShape="1">
          <a:blip r:embed="rId3"/>
          <a:srcRect l="23917" t="38075" r="47833" b="21184"/>
          <a:stretch/>
        </p:blipFill>
        <p:spPr>
          <a:xfrm>
            <a:off x="2499360" y="3531831"/>
            <a:ext cx="6929120" cy="3255049"/>
          </a:xfrm>
          <a:prstGeom prst="rect">
            <a:avLst/>
          </a:prstGeom>
        </p:spPr>
      </p:pic>
    </p:spTree>
    <p:extLst>
      <p:ext uri="{BB962C8B-B14F-4D97-AF65-F5344CB8AC3E}">
        <p14:creationId xmlns:p14="http://schemas.microsoft.com/office/powerpoint/2010/main" val="18096732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normAutofit/>
          </a:bodyPr>
          <a:lstStyle/>
          <a:p>
            <a:pPr algn="just"/>
            <a:r>
              <a:rPr lang="en-US" sz="2400" dirty="0">
                <a:latin typeface="Times New Roman" panose="02020603050405020304" pitchFamily="18" charset="0"/>
                <a:cs typeface="Times New Roman" panose="02020603050405020304" pitchFamily="18" charset="0"/>
              </a:rPr>
              <a:t>The dataset has 20 columns and 2747 entries (rows)</a:t>
            </a:r>
          </a:p>
          <a:p>
            <a:pPr algn="just"/>
            <a:r>
              <a:rPr lang="en-US" sz="2400" dirty="0">
                <a:latin typeface="Times New Roman" panose="02020603050405020304" pitchFamily="18" charset="0"/>
                <a:cs typeface="Times New Roman" panose="02020603050405020304" pitchFamily="18" charset="0"/>
              </a:rPr>
              <a:t>Most of the columns are of object type, except for ORDERNUMBER, QUANTITYORDERED, PRICEEACH, ORDERLINENUMBER, SALES, MSRP, and DAYS_SINCE_LASTORDER which are of int64 and float64 types.</a:t>
            </a:r>
          </a:p>
          <a:p>
            <a:pPr algn="just"/>
            <a:r>
              <a:rPr lang="en-US" sz="2400" dirty="0">
                <a:latin typeface="Times New Roman" panose="02020603050405020304" pitchFamily="18" charset="0"/>
                <a:cs typeface="Times New Roman" panose="02020603050405020304" pitchFamily="18" charset="0"/>
              </a:rPr>
              <a:t>The ORDERDATE column is of datetime64[ns] type, which means it is a date type column.</a:t>
            </a:r>
          </a:p>
          <a:p>
            <a:pPr algn="just"/>
            <a:r>
              <a:rPr lang="en-US" sz="2400" dirty="0">
                <a:latin typeface="Times New Roman" panose="02020603050405020304" pitchFamily="18" charset="0"/>
                <a:cs typeface="Times New Roman" panose="02020603050405020304" pitchFamily="18" charset="0"/>
              </a:rPr>
              <a:t>There are no null values in the dataset.</a:t>
            </a:r>
          </a:p>
          <a:p>
            <a:pPr algn="just"/>
            <a:r>
              <a:rPr lang="en-US" sz="2400" dirty="0">
                <a:latin typeface="Times New Roman" panose="02020603050405020304" pitchFamily="18" charset="0"/>
                <a:cs typeface="Times New Roman" panose="02020603050405020304" pitchFamily="18" charset="0"/>
              </a:rPr>
              <a:t>Based on these summary stats, we can assume that there might be some outliers in the dataset as there is a significant difference between the minimum and maximum values for some columns, such as the sales amount. We can also assume that there might be some correlation between the quantity ordered and the sales amount, as well as between the price per item and the sales amount.</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50446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0515600" cy="995680"/>
          </a:xfrm>
        </p:spPr>
        <p:txBody>
          <a:bodyPr>
            <a:normAutofit/>
          </a:bodyPr>
          <a:lstStyle/>
          <a:p>
            <a:r>
              <a:rPr lang="en-IN" sz="3200" b="1" dirty="0">
                <a:latin typeface="Times New Roman" panose="02020603050405020304" pitchFamily="18" charset="0"/>
                <a:cs typeface="Times New Roman" panose="02020603050405020304" pitchFamily="18" charset="0"/>
              </a:rPr>
              <a:t>Exploratory Analysis and </a:t>
            </a:r>
            <a:r>
              <a:rPr lang="en-IN" sz="3200" b="1" dirty="0" smtClean="0">
                <a:latin typeface="Times New Roman" panose="02020603050405020304" pitchFamily="18" charset="0"/>
                <a:cs typeface="Times New Roman" panose="02020603050405020304" pitchFamily="18" charset="0"/>
              </a:rPr>
              <a:t>Inferences</a:t>
            </a:r>
            <a:endParaRPr lang="en-IN" sz="3200"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bwMode="auto">
          <a:xfrm>
            <a:off x="0" y="1689575"/>
            <a:ext cx="5908702" cy="32888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528320" y="5100306"/>
            <a:ext cx="10942320" cy="646331"/>
          </a:xfrm>
          <a:prstGeom prst="rect">
            <a:avLst/>
          </a:prstGeom>
          <a:noFill/>
        </p:spPr>
        <p:txBody>
          <a:bodyPr wrap="square" rtlCol="0">
            <a:spAutoFit/>
          </a:bodyPr>
          <a:lstStyle/>
          <a:p>
            <a:pPr marL="285750" indent="-285750">
              <a:buFont typeface="Arial" panose="020B0604020202020204" pitchFamily="34" charset="0"/>
              <a:buChar char="•"/>
            </a:pPr>
            <a:r>
              <a:rPr lang="en-IN" dirty="0" smtClean="0"/>
              <a:t>For the Distribution of the sales, we can see that most of the amount of sales is between 2000-4000</a:t>
            </a:r>
          </a:p>
          <a:p>
            <a:pPr marL="285750" indent="-285750">
              <a:buFont typeface="Arial" panose="020B0604020202020204" pitchFamily="34" charset="0"/>
              <a:buChar char="•"/>
            </a:pPr>
            <a:r>
              <a:rPr lang="en-IN" dirty="0" smtClean="0"/>
              <a:t>Distribution of price Follows almost equal normal distribution, as still most of the price is between 60-120</a:t>
            </a:r>
            <a:endParaRPr lang="en-IN" dirty="0"/>
          </a:p>
        </p:txBody>
      </p:sp>
      <p:sp>
        <p:nvSpPr>
          <p:cNvPr id="8" name="TextBox 7"/>
          <p:cNvSpPr txBox="1"/>
          <p:nvPr/>
        </p:nvSpPr>
        <p:spPr>
          <a:xfrm>
            <a:off x="117502" y="995681"/>
            <a:ext cx="5791200" cy="461665"/>
          </a:xfrm>
          <a:prstGeom prst="rect">
            <a:avLst/>
          </a:prstGeom>
          <a:noFill/>
        </p:spPr>
        <p:txBody>
          <a:bodyPr wrap="square" rtlCol="0">
            <a:spAutoFit/>
          </a:bodyPr>
          <a:lstStyle/>
          <a:p>
            <a:r>
              <a:rPr lang="en-IN" sz="2400" b="1" dirty="0" smtClean="0"/>
              <a:t>1. Univariate analysis</a:t>
            </a:r>
            <a:endParaRPr lang="en-IN" sz="2400" b="1"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4503" y="1595119"/>
            <a:ext cx="5221234" cy="3505187"/>
          </a:xfrm>
          <a:prstGeom prst="rect">
            <a:avLst/>
          </a:prstGeom>
        </p:spPr>
      </p:pic>
    </p:spTree>
    <p:extLst>
      <p:ext uri="{BB962C8B-B14F-4D97-AF65-F5344CB8AC3E}">
        <p14:creationId xmlns:p14="http://schemas.microsoft.com/office/powerpoint/2010/main" val="374555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062" y="0"/>
            <a:ext cx="5800858" cy="408432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0320" y="73147"/>
            <a:ext cx="5709919" cy="4011173"/>
          </a:xfrm>
          <a:prstGeom prst="rect">
            <a:avLst/>
          </a:prstGeom>
        </p:spPr>
      </p:pic>
      <p:sp>
        <p:nvSpPr>
          <p:cNvPr id="6" name="TextBox 5"/>
          <p:cNvSpPr txBox="1"/>
          <p:nvPr/>
        </p:nvSpPr>
        <p:spPr>
          <a:xfrm>
            <a:off x="416560" y="4389120"/>
            <a:ext cx="11663679" cy="923330"/>
          </a:xfrm>
          <a:prstGeom prst="rect">
            <a:avLst/>
          </a:prstGeom>
          <a:noFill/>
        </p:spPr>
        <p:txBody>
          <a:bodyPr wrap="square" rtlCol="0">
            <a:spAutoFit/>
          </a:bodyPr>
          <a:lstStyle/>
          <a:p>
            <a:pPr marL="285750" indent="-285750">
              <a:buFont typeface="Arial" panose="020B0604020202020204" pitchFamily="34" charset="0"/>
              <a:buChar char="•"/>
            </a:pPr>
            <a:r>
              <a:rPr lang="en-IN" dirty="0" smtClean="0"/>
              <a:t>Distribution of Manufacturer's </a:t>
            </a:r>
            <a:r>
              <a:rPr lang="en-IN" dirty="0"/>
              <a:t>Suggested Retail </a:t>
            </a:r>
            <a:r>
              <a:rPr lang="en-IN" dirty="0" smtClean="0"/>
              <a:t>Price follows multimodal nature.</a:t>
            </a:r>
          </a:p>
          <a:p>
            <a:pPr marL="285750" indent="-285750">
              <a:buFont typeface="Arial" panose="020B0604020202020204" pitchFamily="34" charset="0"/>
              <a:buChar char="•"/>
            </a:pPr>
            <a:r>
              <a:rPr lang="en-IN" dirty="0" smtClean="0"/>
              <a:t>In count of products by product line we can see that maximum count is of classic cars followed by vintage cars</a:t>
            </a:r>
          </a:p>
          <a:p>
            <a:endParaRPr lang="en-IN" dirty="0"/>
          </a:p>
        </p:txBody>
      </p:sp>
    </p:spTree>
    <p:extLst>
      <p:ext uri="{BB962C8B-B14F-4D97-AF65-F5344CB8AC3E}">
        <p14:creationId xmlns:p14="http://schemas.microsoft.com/office/powerpoint/2010/main" val="2074256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2192000" cy="6858000"/>
          </a:xfrm>
        </p:spPr>
        <p:txBody>
          <a:bodyPr>
            <a:normAutofit/>
          </a:bodyPr>
          <a:lstStyle/>
          <a:p>
            <a:pPr marL="0" indent="0">
              <a:buNone/>
            </a:pPr>
            <a:r>
              <a:rPr lang="en-IN" b="1" dirty="0" smtClean="0"/>
              <a:t>Bivariate analysis</a:t>
            </a:r>
          </a:p>
          <a:p>
            <a:pPr marL="0" indent="0">
              <a:buNone/>
            </a:pPr>
            <a:endParaRPr lang="en-IN" b="1" dirty="0"/>
          </a:p>
          <a:p>
            <a:pPr marL="0" indent="0">
              <a:buNone/>
            </a:pPr>
            <a:endParaRPr lang="en-IN"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06040"/>
            <a:ext cx="6268720" cy="434188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8720" y="459227"/>
            <a:ext cx="5750560" cy="4559813"/>
          </a:xfrm>
          <a:prstGeom prst="rect">
            <a:avLst/>
          </a:prstGeom>
        </p:spPr>
      </p:pic>
      <p:sp>
        <p:nvSpPr>
          <p:cNvPr id="6" name="TextBox 5"/>
          <p:cNvSpPr txBox="1"/>
          <p:nvPr/>
        </p:nvSpPr>
        <p:spPr>
          <a:xfrm>
            <a:off x="0" y="5092295"/>
            <a:ext cx="12192000" cy="923330"/>
          </a:xfrm>
          <a:prstGeom prst="rect">
            <a:avLst/>
          </a:prstGeom>
          <a:noFill/>
        </p:spPr>
        <p:txBody>
          <a:bodyPr wrap="square" rtlCol="0">
            <a:spAutoFit/>
          </a:bodyPr>
          <a:lstStyle/>
          <a:p>
            <a:pPr marL="285750" indent="-285750">
              <a:buFont typeface="Arial" panose="020B0604020202020204" pitchFamily="34" charset="0"/>
              <a:buChar char="•"/>
            </a:pPr>
            <a:r>
              <a:rPr lang="en-IN" dirty="0" smtClean="0"/>
              <a:t>We can see that sales vs price increases exponentially as there is a positive correlation in the data, which means as the sales increases price of the cars also increases simultaneously.</a:t>
            </a:r>
          </a:p>
          <a:p>
            <a:pPr marL="285750" indent="-285750">
              <a:buFont typeface="Arial" panose="020B0604020202020204" pitchFamily="34" charset="0"/>
              <a:buChar char="•"/>
            </a:pPr>
            <a:r>
              <a:rPr lang="en-IN" dirty="0" smtClean="0"/>
              <a:t>We can also see that count of medium&gt;small&gt;large size classic cars is maximum followed by vintage and motorcycles.</a:t>
            </a:r>
            <a:endParaRPr lang="en-IN" dirty="0"/>
          </a:p>
        </p:txBody>
      </p:sp>
    </p:spTree>
    <p:extLst>
      <p:ext uri="{BB962C8B-B14F-4D97-AF65-F5344CB8AC3E}">
        <p14:creationId xmlns:p14="http://schemas.microsoft.com/office/powerpoint/2010/main" val="4040337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6492240" cy="475488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2240" y="71120"/>
            <a:ext cx="5699760" cy="4541520"/>
          </a:xfrm>
          <a:prstGeom prst="rect">
            <a:avLst/>
          </a:prstGeom>
        </p:spPr>
      </p:pic>
      <p:sp>
        <p:nvSpPr>
          <p:cNvPr id="6" name="TextBox 5"/>
          <p:cNvSpPr txBox="1"/>
          <p:nvPr/>
        </p:nvSpPr>
        <p:spPr>
          <a:xfrm>
            <a:off x="0" y="4998720"/>
            <a:ext cx="12110720" cy="923330"/>
          </a:xfrm>
          <a:prstGeom prst="rect">
            <a:avLst/>
          </a:prstGeom>
          <a:noFill/>
        </p:spPr>
        <p:txBody>
          <a:bodyPr wrap="square" rtlCol="0">
            <a:spAutoFit/>
          </a:bodyPr>
          <a:lstStyle/>
          <a:p>
            <a:pPr marL="285750" indent="-285750">
              <a:buFont typeface="Arial" panose="020B0604020202020204" pitchFamily="34" charset="0"/>
              <a:buChar char="•"/>
            </a:pPr>
            <a:r>
              <a:rPr lang="en-IN" dirty="0" smtClean="0"/>
              <a:t>We can see that Average sales across the country is between 2000-4000 units, also we can see that Denmark has maximum number of sales which is then followed by Sweden.</a:t>
            </a:r>
          </a:p>
          <a:p>
            <a:pPr marL="285750" indent="-285750">
              <a:buFont typeface="Arial" panose="020B0604020202020204" pitchFamily="34" charset="0"/>
              <a:buChar char="•"/>
            </a:pPr>
            <a:r>
              <a:rPr lang="en-IN" dirty="0" smtClean="0"/>
              <a:t>We can also see that Disputed status has maximum number of sales followed by On Hold.</a:t>
            </a:r>
            <a:endParaRPr lang="en-IN" dirty="0"/>
          </a:p>
        </p:txBody>
      </p:sp>
    </p:spTree>
    <p:extLst>
      <p:ext uri="{BB962C8B-B14F-4D97-AF65-F5344CB8AC3E}">
        <p14:creationId xmlns:p14="http://schemas.microsoft.com/office/powerpoint/2010/main" val="5757440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297</TotalTime>
  <Words>993</Words>
  <Application>Microsoft Office PowerPoint</Application>
  <PresentationFormat>Widescreen</PresentationFormat>
  <Paragraphs>112</Paragraphs>
  <Slides>23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Algerian</vt:lpstr>
      <vt:lpstr>Arial</vt:lpstr>
      <vt:lpstr>Bernard MT Condensed</vt:lpstr>
      <vt:lpstr>Calibri</vt:lpstr>
      <vt:lpstr>Calibri Light</vt:lpstr>
      <vt:lpstr>Courier New</vt:lpstr>
      <vt:lpstr>Times New Roman</vt:lpstr>
      <vt:lpstr>Office Theme</vt:lpstr>
      <vt:lpstr>MRA project Presentation</vt:lpstr>
      <vt:lpstr>PowerPoint Presentation</vt:lpstr>
      <vt:lpstr>Agenda &amp; Executive Summary of the data</vt:lpstr>
      <vt:lpstr>PowerPoint Presentation</vt:lpstr>
      <vt:lpstr>PowerPoint Presentation</vt:lpstr>
      <vt:lpstr>Exploratory Analysis and Inferences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MRA project Presentation</dc:title>
  <dc:creator>Microsoft account</dc:creator>
  <cp:lastModifiedBy>Microsoft account</cp:lastModifiedBy>
  <cp:revision>53</cp:revision>
  <dcterms:created xsi:type="dcterms:W3CDTF">2023-04-16T13:04:13Z</dcterms:created>
  <dcterms:modified xsi:type="dcterms:W3CDTF">2023-04-16T18:02:09Z</dcterms:modified>
</cp:coreProperties>
</file>

<file path=docProps/thumbnail.jpeg>
</file>